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6" r:id="rId6"/>
    <p:sldId id="263" r:id="rId7"/>
    <p:sldId id="264" r:id="rId8"/>
    <p:sldId id="319" r:id="rId9"/>
    <p:sldId id="265" r:id="rId10"/>
    <p:sldId id="321" r:id="rId11"/>
    <p:sldId id="260" r:id="rId12"/>
    <p:sldId id="261" r:id="rId13"/>
    <p:sldId id="262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320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10" r:id="rId56"/>
    <p:sldId id="308" r:id="rId57"/>
    <p:sldId id="309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78372" autoAdjust="0"/>
  </p:normalViewPr>
  <p:slideViewPr>
    <p:cSldViewPr snapToGrid="0">
      <p:cViewPr varScale="1">
        <p:scale>
          <a:sx n="139" d="100"/>
          <a:sy n="139" d="100"/>
        </p:scale>
        <p:origin x="90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2040C9-6FB9-4FE9-A3DE-108ECCC87F5F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2A218-B520-4CB8-AC2B-8850488A5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33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5%8F%B3%E5%80%BC/6187364" TargetMode="External"/><Relationship Id="rId3" Type="http://schemas.openxmlformats.org/officeDocument/2006/relationships/hyperlink" Target="https://baike.baidu.com/item/%E5%B1%80%E9%83%A8%E5%8F%98%E9%87%8F/9844788" TargetMode="External"/><Relationship Id="rId7" Type="http://schemas.openxmlformats.org/officeDocument/2006/relationships/hyperlink" Target="https://baike.baidu.com/item/%E8%BF%94%E5%9B%9E%E5%80%BC/9629649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B7%A6%E5%80%BC/2327412" TargetMode="External"/><Relationship Id="rId5" Type="http://schemas.openxmlformats.org/officeDocument/2006/relationships/hyperlink" Target="https://baike.baidu.com/item/%E9%9D%99%E6%80%81%E6%88%90%E5%91%98%E5%8F%98%E9%87%8F/9601831" TargetMode="External"/><Relationship Id="rId4" Type="http://schemas.openxmlformats.org/officeDocument/2006/relationships/hyperlink" Target="https://baike.baidu.com/item/%E5%91%BD%E5%90%8D%E7%A9%BA%E9%97%B4/2887476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基础类型</a:t>
            </a:r>
            <a:r>
              <a:rPr lang="en-US" altLang="zh-CN" dirty="0"/>
              <a:t>C++</a:t>
            </a:r>
            <a:r>
              <a:rPr lang="zh-CN" altLang="en-US" dirty="0"/>
              <a:t>标准只规定了最少位宽，在不同平台</a:t>
            </a:r>
            <a:r>
              <a:rPr lang="en-US" altLang="zh-CN" dirty="0"/>
              <a:t>windows</a:t>
            </a:r>
            <a:r>
              <a:rPr lang="zh-CN" altLang="en-US" dirty="0"/>
              <a:t>或者</a:t>
            </a:r>
            <a:r>
              <a:rPr lang="en-US" altLang="zh-CN" dirty="0" err="1"/>
              <a:t>linux</a:t>
            </a:r>
            <a:r>
              <a:rPr lang="zh-CN" altLang="en-US" dirty="0"/>
              <a:t>上面会有不同的实现；</a:t>
            </a:r>
            <a:endParaRPr lang="en-US" altLang="zh-CN" dirty="0"/>
          </a:p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DejaVuSans"/>
              </a:rPr>
              <a:t>32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DejaVuSans"/>
              </a:rPr>
              <a:t>位系统：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>
                <a:effectLst/>
              </a:rPr>
              <a:t>LP32</a:t>
            </a:r>
            <a:r>
              <a:rPr lang="en-US" altLang="zh-CN" dirty="0">
                <a:effectLst/>
              </a:rPr>
              <a:t> </a:t>
            </a:r>
            <a:r>
              <a:rPr lang="zh-CN" altLang="en-US" dirty="0">
                <a:effectLst/>
              </a:rPr>
              <a:t>或 </a:t>
            </a:r>
            <a:r>
              <a:rPr lang="en-US" altLang="zh-CN" b="1" dirty="0">
                <a:effectLst/>
              </a:rPr>
              <a:t>2/4/4</a:t>
            </a:r>
            <a:r>
              <a:rPr lang="zh-CN" altLang="en-US" dirty="0">
                <a:effectLst/>
              </a:rPr>
              <a:t> （ </a:t>
            </a:r>
            <a:r>
              <a:rPr lang="en-US" altLang="zh-CN" dirty="0">
                <a:effectLst/>
              </a:rPr>
              <a:t>int </a:t>
            </a:r>
            <a:r>
              <a:rPr lang="zh-CN" altLang="en-US" dirty="0">
                <a:effectLst/>
              </a:rPr>
              <a:t>为 </a:t>
            </a:r>
            <a:r>
              <a:rPr lang="en-US" altLang="zh-CN" dirty="0">
                <a:effectLst/>
              </a:rPr>
              <a:t>16 </a:t>
            </a:r>
            <a:r>
              <a:rPr lang="zh-CN" altLang="en-US" dirty="0">
                <a:effectLst/>
              </a:rPr>
              <a:t>位， </a:t>
            </a:r>
            <a:r>
              <a:rPr lang="en-US" altLang="zh-CN" dirty="0">
                <a:effectLst/>
              </a:rPr>
              <a:t>long </a:t>
            </a:r>
            <a:r>
              <a:rPr lang="zh-CN" altLang="en-US" dirty="0">
                <a:effectLst/>
              </a:rPr>
              <a:t>和指针为 </a:t>
            </a:r>
            <a:r>
              <a:rPr lang="en-US" altLang="zh-CN" dirty="0">
                <a:effectLst/>
              </a:rPr>
              <a:t>32 </a:t>
            </a:r>
            <a:r>
              <a:rPr lang="zh-CN" altLang="en-US" dirty="0">
                <a:effectLst/>
              </a:rPr>
              <a:t>位）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</a:rPr>
              <a:t>Win16 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>
                <a:effectLst/>
              </a:rPr>
              <a:t>ILP32</a:t>
            </a:r>
            <a:r>
              <a:rPr lang="en-US" altLang="zh-CN" dirty="0">
                <a:effectLst/>
              </a:rPr>
              <a:t> </a:t>
            </a:r>
            <a:r>
              <a:rPr lang="zh-CN" altLang="en-US" dirty="0">
                <a:effectLst/>
              </a:rPr>
              <a:t>或 </a:t>
            </a:r>
            <a:r>
              <a:rPr lang="en-US" altLang="zh-CN" b="1" dirty="0">
                <a:effectLst/>
              </a:rPr>
              <a:t>4/4/4</a:t>
            </a:r>
            <a:r>
              <a:rPr lang="zh-CN" altLang="en-US" dirty="0">
                <a:effectLst/>
              </a:rPr>
              <a:t> （ </a:t>
            </a:r>
            <a:r>
              <a:rPr lang="en-US" altLang="zh-CN" dirty="0">
                <a:effectLst/>
              </a:rPr>
              <a:t>int </a:t>
            </a:r>
            <a:r>
              <a:rPr lang="zh-CN" altLang="en-US" dirty="0">
                <a:effectLst/>
              </a:rPr>
              <a:t>、 </a:t>
            </a:r>
            <a:r>
              <a:rPr lang="en-US" altLang="zh-CN" dirty="0">
                <a:effectLst/>
              </a:rPr>
              <a:t>long </a:t>
            </a:r>
            <a:r>
              <a:rPr lang="zh-CN" altLang="en-US" dirty="0">
                <a:effectLst/>
              </a:rPr>
              <a:t>和指针为 </a:t>
            </a:r>
            <a:r>
              <a:rPr lang="en-US" altLang="zh-CN" dirty="0">
                <a:effectLst/>
              </a:rPr>
              <a:t>32 </a:t>
            </a:r>
            <a:r>
              <a:rPr lang="zh-CN" altLang="en-US" dirty="0">
                <a:effectLst/>
              </a:rPr>
              <a:t>位）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</a:rPr>
              <a:t>Win32 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</a:rPr>
              <a:t>Unix </a:t>
            </a:r>
            <a:r>
              <a:rPr lang="zh-CN" altLang="en-US" dirty="0">
                <a:effectLst/>
              </a:rPr>
              <a:t>和类 </a:t>
            </a:r>
            <a:r>
              <a:rPr lang="en-US" altLang="zh-CN" dirty="0">
                <a:effectLst/>
              </a:rPr>
              <a:t>Unix </a:t>
            </a:r>
            <a:r>
              <a:rPr lang="zh-CN" altLang="en-US" dirty="0">
                <a:effectLst/>
              </a:rPr>
              <a:t>系统（ </a:t>
            </a:r>
            <a:r>
              <a:rPr lang="en-US" altLang="zh-CN" dirty="0">
                <a:effectLst/>
              </a:rPr>
              <a:t>Linux </a:t>
            </a:r>
            <a:r>
              <a:rPr lang="zh-CN" altLang="en-US" dirty="0">
                <a:effectLst/>
              </a:rPr>
              <a:t>、 </a:t>
            </a:r>
            <a:r>
              <a:rPr lang="en-US" altLang="zh-CN" dirty="0">
                <a:effectLst/>
              </a:rPr>
              <a:t>macOS </a:t>
            </a:r>
            <a:r>
              <a:rPr lang="zh-CN" altLang="en-US" dirty="0">
                <a:effectLst/>
              </a:rPr>
              <a:t>）</a:t>
            </a:r>
          </a:p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DejaVuSans"/>
              </a:rPr>
              <a:t>64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DejaVuSans"/>
              </a:rPr>
              <a:t>位系统：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>
                <a:effectLst/>
              </a:rPr>
              <a:t>LLP64</a:t>
            </a:r>
            <a:r>
              <a:rPr lang="en-US" altLang="zh-CN" dirty="0">
                <a:effectLst/>
              </a:rPr>
              <a:t> </a:t>
            </a:r>
            <a:r>
              <a:rPr lang="zh-CN" altLang="en-US" dirty="0">
                <a:effectLst/>
              </a:rPr>
              <a:t>或 </a:t>
            </a:r>
            <a:r>
              <a:rPr lang="en-US" altLang="zh-CN" b="1" dirty="0">
                <a:effectLst/>
              </a:rPr>
              <a:t>4/4/8</a:t>
            </a:r>
            <a:r>
              <a:rPr lang="zh-CN" altLang="en-US" dirty="0">
                <a:effectLst/>
              </a:rPr>
              <a:t> （ </a:t>
            </a:r>
            <a:r>
              <a:rPr lang="en-US" altLang="zh-CN" dirty="0">
                <a:effectLst/>
              </a:rPr>
              <a:t>int </a:t>
            </a:r>
            <a:r>
              <a:rPr lang="zh-CN" altLang="en-US" dirty="0">
                <a:effectLst/>
              </a:rPr>
              <a:t>和 </a:t>
            </a:r>
            <a:r>
              <a:rPr lang="en-US" altLang="zh-CN" dirty="0">
                <a:effectLst/>
              </a:rPr>
              <a:t>long </a:t>
            </a:r>
            <a:r>
              <a:rPr lang="zh-CN" altLang="en-US" dirty="0">
                <a:effectLst/>
              </a:rPr>
              <a:t>为 </a:t>
            </a:r>
            <a:r>
              <a:rPr lang="en-US" altLang="zh-CN" dirty="0">
                <a:effectLst/>
              </a:rPr>
              <a:t>32 </a:t>
            </a:r>
            <a:r>
              <a:rPr lang="zh-CN" altLang="en-US" dirty="0">
                <a:effectLst/>
              </a:rPr>
              <a:t>位，指针为 </a:t>
            </a:r>
            <a:r>
              <a:rPr lang="en-US" altLang="zh-CN" dirty="0">
                <a:effectLst/>
              </a:rPr>
              <a:t>64 </a:t>
            </a:r>
            <a:r>
              <a:rPr lang="zh-CN" altLang="en-US" dirty="0">
                <a:effectLst/>
              </a:rPr>
              <a:t>位）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</a:rPr>
              <a:t>Win64 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>
                <a:effectLst/>
              </a:rPr>
              <a:t>LP64</a:t>
            </a:r>
            <a:r>
              <a:rPr lang="en-US" altLang="zh-CN" dirty="0">
                <a:effectLst/>
              </a:rPr>
              <a:t> </a:t>
            </a:r>
            <a:r>
              <a:rPr lang="zh-CN" altLang="en-US" dirty="0">
                <a:effectLst/>
              </a:rPr>
              <a:t>或 </a:t>
            </a:r>
            <a:r>
              <a:rPr lang="en-US" altLang="zh-CN" b="1" dirty="0">
                <a:effectLst/>
              </a:rPr>
              <a:t>4/8/8</a:t>
            </a:r>
            <a:r>
              <a:rPr lang="zh-CN" altLang="en-US" dirty="0">
                <a:effectLst/>
              </a:rPr>
              <a:t> （ </a:t>
            </a:r>
            <a:r>
              <a:rPr lang="en-US" altLang="zh-CN" dirty="0">
                <a:effectLst/>
              </a:rPr>
              <a:t>int </a:t>
            </a:r>
            <a:r>
              <a:rPr lang="zh-CN" altLang="en-US" dirty="0">
                <a:effectLst/>
              </a:rPr>
              <a:t>为 </a:t>
            </a:r>
            <a:r>
              <a:rPr lang="en-US" altLang="zh-CN" dirty="0">
                <a:effectLst/>
              </a:rPr>
              <a:t>32 </a:t>
            </a:r>
            <a:r>
              <a:rPr lang="zh-CN" altLang="en-US" dirty="0">
                <a:effectLst/>
              </a:rPr>
              <a:t>位， </a:t>
            </a:r>
            <a:r>
              <a:rPr lang="en-US" altLang="zh-CN" dirty="0">
                <a:effectLst/>
              </a:rPr>
              <a:t>long </a:t>
            </a:r>
            <a:r>
              <a:rPr lang="zh-CN" altLang="en-US" dirty="0">
                <a:effectLst/>
              </a:rPr>
              <a:t>和指针为 </a:t>
            </a:r>
            <a:r>
              <a:rPr lang="en-US" altLang="zh-CN" dirty="0">
                <a:effectLst/>
              </a:rPr>
              <a:t>64 </a:t>
            </a:r>
            <a:r>
              <a:rPr lang="zh-CN" altLang="en-US" dirty="0">
                <a:effectLst/>
              </a:rPr>
              <a:t>位）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</a:rPr>
              <a:t>Unix </a:t>
            </a:r>
            <a:r>
              <a:rPr lang="zh-CN" altLang="en-US" dirty="0">
                <a:effectLst/>
              </a:rPr>
              <a:t>和类 </a:t>
            </a:r>
            <a:r>
              <a:rPr lang="en-US" altLang="zh-CN" dirty="0">
                <a:effectLst/>
              </a:rPr>
              <a:t>Unix </a:t>
            </a:r>
            <a:r>
              <a:rPr lang="zh-CN" altLang="en-US" dirty="0">
                <a:effectLst/>
              </a:rPr>
              <a:t>系统（ </a:t>
            </a:r>
            <a:r>
              <a:rPr lang="en-US" altLang="zh-CN" dirty="0">
                <a:effectLst/>
              </a:rPr>
              <a:t>Linux </a:t>
            </a:r>
            <a:r>
              <a:rPr lang="zh-CN" altLang="en-US" dirty="0">
                <a:effectLst/>
              </a:rPr>
              <a:t>、 </a:t>
            </a:r>
            <a:r>
              <a:rPr lang="en-US" altLang="zh-CN" dirty="0">
                <a:effectLst/>
              </a:rPr>
              <a:t>macOS </a:t>
            </a:r>
            <a:r>
              <a:rPr lang="zh-CN" altLang="en-US" dirty="0">
                <a:effectLst/>
              </a:rPr>
              <a:t>）</a:t>
            </a:r>
            <a:endParaRPr lang="en-US" altLang="zh-CN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effectLst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DejaVuSans"/>
              </a:rPr>
              <a:t>2.char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DejaVuSans"/>
              </a:rPr>
              <a:t>的符号性取决于编译器和目标平台：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DejaVuSans"/>
              </a:rPr>
              <a:t>ARM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DejaVuSans"/>
              </a:rPr>
              <a:t>和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DejaVuSans"/>
              </a:rPr>
              <a:t>PowerPC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DejaVuSans"/>
              </a:rPr>
              <a:t>的默认设置常为无符号，而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DejaVuSans"/>
              </a:rPr>
              <a:t>x86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DejaVuSans"/>
              </a:rPr>
              <a:t>与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DejaVuSans"/>
              </a:rPr>
              <a:t>x64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DejaVuSans"/>
              </a:rPr>
              <a:t>的默认设置常为有符号。</a:t>
            </a:r>
            <a:endParaRPr lang="en-US" altLang="zh-CN" b="0" i="0" dirty="0">
              <a:solidFill>
                <a:srgbClr val="000000"/>
              </a:solidFill>
              <a:effectLst/>
              <a:latin typeface="DejaVuSans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b="0" i="0" dirty="0">
              <a:solidFill>
                <a:srgbClr val="000000"/>
              </a:solidFill>
              <a:effectLst/>
              <a:latin typeface="DejaVu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DejaVuSans"/>
              </a:rPr>
              <a:t>3.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DejaVuSans"/>
              </a:rPr>
              <a:t>对于可能出现跨平台位宽不一致的可以使用标准库中的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PingFang SC"/>
              </a:rPr>
              <a:t>int64_t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PingFang SC"/>
              </a:rPr>
              <a:t>，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PingFang SC"/>
              </a:rPr>
              <a:t>int32_t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PingFang SC"/>
              </a:rPr>
              <a:t>， 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int16_t</a:t>
            </a:r>
            <a:r>
              <a:rPr lang="zh-CN" alt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，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int8_t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PingFang SC"/>
              </a:rPr>
              <a:t>这些保证位宽是一致的类型定义。</a:t>
            </a:r>
            <a:endParaRPr lang="zh-CN" altLang="en-US" dirty="0">
              <a:effectLst/>
            </a:endParaRPr>
          </a:p>
          <a:p>
            <a:pPr>
              <a:buFont typeface="Arial" panose="020B0604020202020204" pitchFamily="34" charset="0"/>
              <a:buNone/>
            </a:pPr>
            <a:endParaRPr lang="zh-CN" altLang="en-US" dirty="0"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A218-B520-4CB8-AC2B-8850488A523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318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A218-B520-4CB8-AC2B-8850488A523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820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1.namespace</a:t>
            </a:r>
            <a:r>
              <a:rPr lang="zh-CN" altLang="en-US" dirty="0"/>
              <a:t>内部还可以再定义</a:t>
            </a:r>
            <a:r>
              <a:rPr lang="en-US" altLang="zh-CN" dirty="0"/>
              <a:t>namespace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匿名</a:t>
            </a:r>
            <a:r>
              <a:rPr lang="en-US" altLang="zh-CN" dirty="0"/>
              <a:t>namespace</a:t>
            </a:r>
            <a:r>
              <a:rPr lang="zh-CN" altLang="en-US" dirty="0"/>
              <a:t>可以代替之前</a:t>
            </a:r>
            <a:r>
              <a:rPr lang="en-US" altLang="zh-CN" dirty="0"/>
              <a:t>static</a:t>
            </a:r>
            <a:r>
              <a:rPr lang="zh-CN" altLang="en-US" dirty="0"/>
              <a:t>全局变量的功能。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A218-B520-4CB8-AC2B-8850488A523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320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右值引用会延长将亡值的生命期。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悬空引用，如函数返回值是个左值引用，但函数返回的是一个临时变量，则这个引用将称为悬空引用。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A218-B520-4CB8-AC2B-8850488A523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061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只有在模板或者</a:t>
            </a:r>
            <a:r>
              <a:rPr lang="en-US" altLang="zh-CN" dirty="0"/>
              <a:t>typedef</a:t>
            </a:r>
            <a:r>
              <a:rPr lang="zh-CN" altLang="en-US" dirty="0"/>
              <a:t>时才会出现引用折叠现象。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A218-B520-4CB8-AC2B-8850488A523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364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指针和引用的区别，指针可以是空指针，而引用不能是空。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指针可以改变指向的地址，而引用一旦绑定就不能重新绑定。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A218-B520-4CB8-AC2B-8850488A523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062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指针，指针数组，不允许函数数组。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A218-B520-4CB8-AC2B-8850488A523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655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数组还不能直接赋值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结构体能够生成默认生成拷贝构造函数和拷贝赋值，所以可以直接赋值过去。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A218-B520-4CB8-AC2B-8850488A523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019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1.struct binding</a:t>
            </a:r>
            <a:r>
              <a:rPr lang="zh-CN" altLang="en-US" dirty="0"/>
              <a:t>能够让写出来的代码更简洁。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A218-B520-4CB8-AC2B-8850488A523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804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能够尽量用</a:t>
            </a:r>
            <a:r>
              <a:rPr lang="en-US" altLang="zh-CN" dirty="0"/>
              <a:t>const</a:t>
            </a:r>
            <a:r>
              <a:rPr lang="zh-CN" altLang="en-US" dirty="0"/>
              <a:t>的地方就加上</a:t>
            </a:r>
            <a:r>
              <a:rPr lang="en-US" altLang="zh-CN" dirty="0"/>
              <a:t>const</a:t>
            </a:r>
            <a:r>
              <a:rPr lang="zh-CN" altLang="en-US" dirty="0"/>
              <a:t>，能够让接口更友好，且让编译器能够优化代码。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A218-B520-4CB8-AC2B-8850488A523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026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1.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当一个函数的声明中包含了</a:t>
            </a:r>
            <a:r>
              <a:rPr lang="en-US" altLang="zh-CN" dirty="0" err="1"/>
              <a:t>constexpr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时， 则当这个函数的参数满足一定条件时（通常来说是当这个函数的所有参数的值都是常量表达式时），这个函数的返回值也是编译期可计算的，可以参与到其他的常量表达式中。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2.constexpr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函数除了在编译器计算，在运行时函数中也仍然可以使用。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A218-B520-4CB8-AC2B-8850488A523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160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1.sizeof</a:t>
            </a:r>
            <a:r>
              <a:rPr lang="zh-CN" altLang="en-US" dirty="0"/>
              <a:t>对象，而不是</a:t>
            </a:r>
            <a:r>
              <a:rPr lang="en-US" altLang="zh-CN" dirty="0" err="1"/>
              <a:t>sizeof</a:t>
            </a:r>
            <a:r>
              <a:rPr lang="zh-CN" altLang="en-US" dirty="0"/>
              <a:t>类型；</a:t>
            </a:r>
            <a:endParaRPr lang="en-US" altLang="zh-CN" dirty="0"/>
          </a:p>
          <a:p>
            <a:r>
              <a:rPr lang="en-US" altLang="zh-CN" dirty="0"/>
              <a:t>2.alignof</a:t>
            </a:r>
            <a:r>
              <a:rPr lang="zh-CN" altLang="en-US" dirty="0"/>
              <a:t>是内存对齐；</a:t>
            </a:r>
            <a:endParaRPr lang="en-US" altLang="zh-CN" dirty="0"/>
          </a:p>
          <a:p>
            <a:r>
              <a:rPr lang="en-US" altLang="zh-CN" dirty="0"/>
              <a:t>3.automatic</a:t>
            </a:r>
            <a:r>
              <a:rPr lang="zh-CN" altLang="en-US" dirty="0"/>
              <a:t>是栈自动变量，</a:t>
            </a:r>
            <a:r>
              <a:rPr lang="en-US" altLang="zh-CN" dirty="0"/>
              <a:t>static</a:t>
            </a:r>
            <a:r>
              <a:rPr lang="zh-CN" altLang="en-US" dirty="0"/>
              <a:t>是全局静态变量，</a:t>
            </a:r>
            <a:r>
              <a:rPr lang="en-US" altLang="zh-CN" dirty="0"/>
              <a:t>dynamic</a:t>
            </a:r>
            <a:r>
              <a:rPr lang="zh-CN" altLang="en-US" dirty="0"/>
              <a:t>是堆上分配的变量，</a:t>
            </a:r>
            <a:r>
              <a:rPr lang="en-US" altLang="zh-CN" dirty="0" err="1"/>
              <a:t>thread_local</a:t>
            </a:r>
            <a:r>
              <a:rPr lang="zh-CN" altLang="en-US" dirty="0"/>
              <a:t>是线程期内变量，每个线程有单独的一份拷贝。</a:t>
            </a:r>
            <a:endParaRPr lang="en-US" altLang="zh-CN" dirty="0"/>
          </a:p>
          <a:p>
            <a:r>
              <a:rPr lang="en-US" altLang="zh-CN" dirty="0"/>
              <a:t>4. </a:t>
            </a:r>
            <a:r>
              <a:rPr lang="en-US" altLang="zh-CN" dirty="0" err="1"/>
              <a:t>thread_local</a:t>
            </a:r>
            <a:r>
              <a:rPr lang="zh-CN" altLang="en-US" dirty="0"/>
              <a:t>在线程结束时释放；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 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thread_local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可以和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static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与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extern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关键字联合使用；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>
              <a:buFont typeface="+mj-lt"/>
              <a:buNone/>
            </a:pPr>
            <a:r>
              <a:rPr lang="zh-CN" altLang="en-US" b="0" i="0" dirty="0">
                <a:solidFill>
                  <a:srgbClr val="444444"/>
                </a:solidFill>
                <a:effectLst/>
                <a:latin typeface="PingFang SC"/>
              </a:rPr>
              <a:t>以下三类变量，命名空间下的全局变量 类的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PingFang SC"/>
              </a:rPr>
              <a:t>static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PingFang SC"/>
              </a:rPr>
              <a:t>成员变量 本地变量可以定义为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PingFang SC"/>
              </a:rPr>
              <a:t>thread_local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PingFang SC"/>
              </a:rPr>
              <a:t>变量。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A218-B520-4CB8-AC2B-8850488A523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830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1.consteval</a:t>
            </a:r>
            <a:r>
              <a:rPr lang="zh-CN" altLang="en-US" dirty="0"/>
              <a:t>不能在运行时调用，且在运行时代码不存在。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A218-B520-4CB8-AC2B-8850488A523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362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1.constinit</a:t>
            </a:r>
            <a:r>
              <a:rPr lang="zh-CN" altLang="en-US" dirty="0"/>
              <a:t>只能用在全局变量或者</a:t>
            </a:r>
            <a:r>
              <a:rPr lang="en-US" altLang="zh-CN" dirty="0" err="1"/>
              <a:t>thread_local</a:t>
            </a:r>
            <a:r>
              <a:rPr lang="zh-CN" altLang="en-US" dirty="0"/>
              <a:t>变量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（即不能为局部变量）；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2.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使用</a:t>
            </a:r>
            <a:r>
              <a:rPr lang="en-US" altLang="zh-CN" dirty="0" err="1"/>
              <a:t>constexpr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声明的变量蕴含了</a:t>
            </a:r>
            <a:r>
              <a:rPr lang="en-US" altLang="zh-CN" dirty="0" err="1"/>
              <a:t>constinit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的条件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A218-B520-4CB8-AC2B-8850488A523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455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decltype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并不会对表达式进行求值；</a:t>
            </a:r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若表达式</a:t>
            </a:r>
            <a:r>
              <a:rPr lang="en-US" altLang="zh-CN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e</a:t>
            </a: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指向一个</a:t>
            </a: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局部变量</a:t>
            </a: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、</a:t>
            </a: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命名空间</a:t>
            </a: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作用域变量、</a:t>
            </a: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静态成员变量</a:t>
            </a: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或函数参数，那么返回类型即为该变量（或参数）的“声明类型”；</a:t>
            </a:r>
          </a:p>
          <a:p>
            <a:pPr algn="l">
              <a:buFont typeface="+mj-lt"/>
              <a:buAutoNum type="arabicPeriod"/>
            </a:pP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若</a:t>
            </a:r>
            <a:r>
              <a:rPr lang="en-US" altLang="zh-CN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e</a:t>
            </a: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是一个</a:t>
            </a: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左值</a:t>
            </a: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（</a:t>
            </a:r>
            <a:r>
              <a:rPr lang="en-US" altLang="zh-CN" sz="1200" b="0" i="0" kern="1200" dirty="0" err="1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lvalue</a:t>
            </a: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，即“可寻址值”），则</a:t>
            </a:r>
            <a:r>
              <a:rPr lang="en-US" altLang="zh-CN" sz="1200" b="0" i="0" kern="1200" dirty="0" err="1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decltype</a:t>
            </a:r>
            <a:r>
              <a:rPr lang="en-US" altLang="zh-CN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(e)</a:t>
            </a: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将返回</a:t>
            </a:r>
            <a:r>
              <a:rPr lang="en-US" altLang="zh-CN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T&amp;</a:t>
            </a: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，其中</a:t>
            </a:r>
            <a:r>
              <a:rPr lang="en-US" altLang="zh-CN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T</a:t>
            </a: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为</a:t>
            </a:r>
            <a:r>
              <a:rPr lang="en-US" altLang="zh-CN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e</a:t>
            </a: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的类型；</a:t>
            </a:r>
          </a:p>
          <a:p>
            <a:pPr algn="l">
              <a:buFont typeface="+mj-lt"/>
              <a:buAutoNum type="arabicPeriod"/>
            </a:pP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若</a:t>
            </a:r>
            <a:r>
              <a:rPr lang="en-US" altLang="zh-CN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e</a:t>
            </a: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是一个</a:t>
            </a:r>
            <a:r>
              <a:rPr lang="en-US" altLang="zh-CN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值（</a:t>
            </a:r>
            <a:r>
              <a:rPr lang="en-US" altLang="zh-CN" sz="1200" b="0" i="0" kern="1200" dirty="0" err="1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xvalue</a:t>
            </a: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），则</a:t>
            </a: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返回值</a:t>
            </a: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为</a:t>
            </a:r>
            <a:r>
              <a:rPr lang="en-US" altLang="zh-CN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T&amp;&amp;</a:t>
            </a: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；</a:t>
            </a:r>
          </a:p>
          <a:p>
            <a:pPr algn="l">
              <a:buFont typeface="+mj-lt"/>
              <a:buAutoNum type="arabicPeriod"/>
            </a:pP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若</a:t>
            </a:r>
            <a:r>
              <a:rPr lang="en-US" altLang="zh-CN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e</a:t>
            </a: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是一个纯</a:t>
            </a: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右值</a:t>
            </a: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（</a:t>
            </a:r>
            <a:r>
              <a:rPr lang="en-US" altLang="zh-CN" sz="1200" b="0" i="0" kern="1200" dirty="0" err="1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prvalue</a:t>
            </a: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），则返回值为</a:t>
            </a:r>
            <a:r>
              <a:rPr lang="en-US" altLang="zh-CN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T</a:t>
            </a: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，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decltype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会摒弃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cv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操作符</a:t>
            </a: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；</a:t>
            </a:r>
            <a:endParaRPr lang="en-US" altLang="zh-CN" sz="1200" b="0" i="0" kern="1200" dirty="0">
              <a:solidFill>
                <a:srgbClr val="000000"/>
              </a:solidFill>
              <a:effectLst/>
              <a:latin typeface="Helvetica Neue"/>
              <a:ea typeface="+mn-ea"/>
              <a:cs typeface="+mn-cs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200" b="0" i="0" kern="1200" dirty="0" err="1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decltype</a:t>
            </a:r>
            <a:r>
              <a:rPr lang="en-US" altLang="zh-CN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((e)) </a:t>
            </a: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返回</a:t>
            </a:r>
            <a:r>
              <a:rPr lang="en-US" altLang="zh-CN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e</a:t>
            </a:r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Helvetica Neue"/>
                <a:ea typeface="+mn-ea"/>
                <a:cs typeface="+mn-cs"/>
              </a:rPr>
              <a:t>的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左值引用</a:t>
            </a:r>
            <a:endParaRPr lang="zh-CN" altLang="en-US" sz="1200" b="0" i="0" kern="1200" dirty="0">
              <a:solidFill>
                <a:srgbClr val="000000"/>
              </a:solidFill>
              <a:effectLst/>
              <a:latin typeface="Helvetica Neue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A218-B520-4CB8-AC2B-8850488A523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390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当不声明为指针或引用时，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auto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的推导结果和初始化表达式抛弃引用和 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cv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限定符后类型一致；</a:t>
            </a:r>
            <a:endParaRPr lang="en-US" altLang="zh-CN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2.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当声明为指针或引用时，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auto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的推导结果将保持初始化表达式的 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cv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属性。</a:t>
            </a:r>
            <a:endParaRPr lang="en-US" altLang="zh-CN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r>
              <a:rPr lang="en-US" altLang="zh-CN" b="0" i="0" dirty="0">
                <a:solidFill>
                  <a:srgbClr val="444444"/>
                </a:solidFill>
                <a:effectLst/>
                <a:latin typeface="Helvetica Neue"/>
              </a:rPr>
              <a:t>3.decltype(auto)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将使用等号右边的表达式代入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Helvetica Neue"/>
              </a:rPr>
              <a:t>delctype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Helvetica Neue"/>
              </a:rPr>
              <a:t>中。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A218-B520-4CB8-AC2B-8850488A523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949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之前老的</a:t>
            </a:r>
            <a:r>
              <a:rPr lang="en-US" altLang="zh-CN" dirty="0"/>
              <a:t>C</a:t>
            </a:r>
            <a:r>
              <a:rPr lang="zh-CN" altLang="en-US" dirty="0"/>
              <a:t>代码使用</a:t>
            </a:r>
            <a:r>
              <a:rPr lang="en-US" altLang="zh-CN" dirty="0"/>
              <a:t>typedef</a:t>
            </a:r>
            <a:r>
              <a:rPr lang="zh-CN" altLang="en-US" dirty="0"/>
              <a:t>，而新的</a:t>
            </a:r>
            <a:r>
              <a:rPr lang="en-US" altLang="zh-CN" dirty="0"/>
              <a:t>using</a:t>
            </a:r>
            <a:r>
              <a:rPr lang="zh-CN" altLang="en-US" dirty="0"/>
              <a:t>能够用在模板方面，用途更广泛。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A218-B520-4CB8-AC2B-8850488A523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85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DejaVuSansMono"/>
              </a:rPr>
              <a:t>#pragma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DejaVuSansMono"/>
              </a:rPr>
              <a:t>属于预处理指令，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__attribute__ 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GNU GCC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扩展属性，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__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declspec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 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MSVC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编译器扩展属性，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[[]]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C++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标准属性。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228600" indent="-228600">
              <a:buAutoNum type="arabicPeriod"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[[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noreturn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]]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表示函数不会返回。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A218-B520-4CB8-AC2B-8850488A523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1698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通过</a:t>
            </a:r>
            <a:r>
              <a:rPr lang="en-US" altLang="zh-CN" dirty="0" err="1"/>
              <a:t>va_list</a:t>
            </a:r>
            <a:r>
              <a:rPr lang="zh-CN" altLang="en-US" dirty="0"/>
              <a:t>定义</a:t>
            </a:r>
            <a:r>
              <a:rPr lang="en-US" altLang="zh-CN" dirty="0"/>
              <a:t>ap,</a:t>
            </a:r>
            <a:r>
              <a:rPr lang="zh-CN" altLang="en-US" dirty="0"/>
              <a:t> </a:t>
            </a:r>
            <a:r>
              <a:rPr lang="en-US" altLang="zh-CN" dirty="0" err="1"/>
              <a:t>va_start</a:t>
            </a:r>
            <a:r>
              <a:rPr lang="zh-CN" altLang="en-US" dirty="0"/>
              <a:t>获取到参数的个数，</a:t>
            </a:r>
            <a:r>
              <a:rPr lang="en-US" altLang="zh-CN" dirty="0" err="1"/>
              <a:t>va_arg</a:t>
            </a:r>
            <a:r>
              <a:rPr lang="zh-CN" altLang="en-US" dirty="0"/>
              <a:t>获取每一个参数，</a:t>
            </a:r>
            <a:r>
              <a:rPr lang="en-US" altLang="zh-CN" dirty="0" err="1"/>
              <a:t>va_end</a:t>
            </a:r>
            <a:r>
              <a:rPr lang="zh-CN" altLang="en-US" dirty="0"/>
              <a:t>结束获取。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注意逗号是在</a:t>
            </a:r>
            <a:r>
              <a:rPr lang="en-US" altLang="zh-CN" dirty="0"/>
              <a:t>C</a:t>
            </a:r>
            <a:r>
              <a:rPr lang="zh-CN" altLang="en-US" dirty="0"/>
              <a:t>语言才有，在</a:t>
            </a:r>
            <a:r>
              <a:rPr lang="en-US" altLang="zh-CN" dirty="0"/>
              <a:t>C++</a:t>
            </a:r>
            <a:r>
              <a:rPr lang="zh-CN" altLang="en-US" dirty="0"/>
              <a:t>里面可以不用逗号。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A218-B520-4CB8-AC2B-8850488A523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41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1.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操作系统在线程等待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IO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的时候，会阻塞当前线程，切换到其它线程，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系统线程会占用非常多的内存空间，过多的线程切换会占用大量的系统时间。</a:t>
            </a:r>
            <a:endParaRPr lang="en-US" altLang="zh-CN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协程刚好可以解决上述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个问题。协程运行在线程之上。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协程并没有增加线程数量，只是在线程的基础之上通过分时复用的方式运行多个协程，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而且协程的切换在用户态完成，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切换的代价比线程从用户态到内核态的代价小很多。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2.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DejaVuSans"/>
              </a:rPr>
              <a:t>用 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DejaVuSans"/>
              </a:rPr>
              <a:t>co_await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DejaVuSans"/>
              </a:rPr>
              <a:t> 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DejaVuSans"/>
              </a:rPr>
              <a:t>运算符暂停执行，直至恢复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DejaVuSans"/>
              </a:rPr>
              <a:t>用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DejaVuSans"/>
              </a:rPr>
              <a:t>co_yield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DejaVuSans"/>
              </a:rPr>
              <a:t> 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DejaVuSans"/>
              </a:rPr>
              <a:t>暂停执行并返回一个值，</a:t>
            </a:r>
            <a:endParaRPr lang="en-US" altLang="zh-CN" b="0" i="0" dirty="0">
              <a:solidFill>
                <a:srgbClr val="000000"/>
              </a:solidFill>
              <a:effectLst/>
              <a:latin typeface="DejaVu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 err="1">
                <a:solidFill>
                  <a:srgbClr val="000000"/>
                </a:solidFill>
                <a:effectLst/>
                <a:latin typeface="DejaVuSansMono"/>
              </a:rPr>
              <a:t>co_return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DejaVuSans"/>
              </a:rPr>
              <a:t> 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DejaVuSans"/>
              </a:rPr>
              <a:t>完成执行并返回一个值。</a:t>
            </a:r>
            <a:endParaRPr lang="en-US" altLang="zh-CN" b="0" i="0" dirty="0">
              <a:solidFill>
                <a:srgbClr val="000000"/>
              </a:solidFill>
              <a:effectLst/>
              <a:latin typeface="DejaVu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000000"/>
              </a:solidFill>
              <a:effectLst/>
              <a:latin typeface="DejaVu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DejaVuSans"/>
              </a:rPr>
              <a:t>3.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DejaVuSans"/>
              </a:rPr>
              <a:t>可以用在生成器，异步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DejaVuSans"/>
              </a:rPr>
              <a:t>IO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DejaVuSans"/>
              </a:rPr>
              <a:t>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DejaVuSans"/>
              </a:rPr>
              <a:t>event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DejaVuSans"/>
              </a:rPr>
              <a:t>驱动的应用程序，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DejaVuSans"/>
              </a:rPr>
              <a:t>Lazy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DejaVuSans"/>
              </a:rPr>
              <a:t>计算</a:t>
            </a:r>
          </a:p>
          <a:p>
            <a:endParaRPr lang="zh-CN" altLang="en-US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A218-B520-4CB8-AC2B-8850488A523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2046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1.std::variant</a:t>
            </a:r>
            <a:r>
              <a:rPr lang="zh-CN" altLang="en-US" dirty="0"/>
              <a:t>可以认识</a:t>
            </a:r>
            <a:r>
              <a:rPr lang="en-US" altLang="zh-CN" dirty="0"/>
              <a:t>union</a:t>
            </a:r>
            <a:r>
              <a:rPr lang="zh-CN" altLang="en-US" dirty="0"/>
              <a:t>的升级版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A218-B520-4CB8-AC2B-8850488A5231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394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如果存在虚函数，则对象创建会多出一个虚指针。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A218-B520-4CB8-AC2B-8850488A5231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628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1.odr use</a:t>
            </a:r>
            <a:r>
              <a:rPr lang="zh-CN" altLang="en-US" dirty="0"/>
              <a:t>：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DejaVuSans"/>
              </a:rPr>
              <a:t> 一个对象在其值被读取（除非它是编译时常量）或写入，或其地址被取，或者被引用绑定时；一个函数在被调用或其地址被取时，被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DejaVuSans"/>
              </a:rPr>
              <a:t>ODR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DejaVuSans"/>
              </a:rPr>
              <a:t>使用。 如果一个对象、引用或函数被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DejaVuSans"/>
              </a:rPr>
              <a:t>ODR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DejaVuSans"/>
              </a:rPr>
              <a:t>使用，则其定义必须存在于程序中的某处，否则出现链接错误。</a:t>
            </a:r>
            <a:endParaRPr lang="en-US" altLang="zh-CN" b="0" i="0" dirty="0">
              <a:solidFill>
                <a:srgbClr val="000000"/>
              </a:solidFill>
              <a:effectLst/>
              <a:latin typeface="DejaVuSans"/>
            </a:endParaRPr>
          </a:p>
          <a:p>
            <a:r>
              <a:rPr lang="en-US" altLang="zh-CN" dirty="0"/>
              <a:t>2.</a:t>
            </a:r>
            <a:r>
              <a:rPr lang="zh-CN" altLang="en-US" dirty="0"/>
              <a:t>类中的</a:t>
            </a:r>
            <a:r>
              <a:rPr lang="en-US" altLang="zh-CN" dirty="0"/>
              <a:t>static</a:t>
            </a:r>
            <a:r>
              <a:rPr lang="zh-CN" altLang="en-US" dirty="0"/>
              <a:t>变量，如果加上</a:t>
            </a:r>
            <a:r>
              <a:rPr lang="en-US" altLang="zh-CN" dirty="0"/>
              <a:t>inline</a:t>
            </a:r>
            <a:r>
              <a:rPr lang="zh-CN" altLang="en-US" dirty="0"/>
              <a:t>则无须再类外再定义；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C++98/03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语言标准中，对于源代码中出现的每一处模板实例化，编译器都需要去做实例化的工作，通过外部模板减去重复例化的工作，有点类似于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extern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全局变量。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A218-B520-4CB8-AC2B-8850488A523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2625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结合智能指针的使用，可以做到不用析构函数。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A218-B520-4CB8-AC2B-8850488A5231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997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1.static_cast</a:t>
            </a:r>
            <a:r>
              <a:rPr lang="zh-CN" altLang="en-US" dirty="0"/>
              <a:t>是编译期检查，如果无法转换会告警；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除了无法消常，</a:t>
            </a:r>
            <a:r>
              <a:rPr lang="en-US" altLang="zh-CN" dirty="0" err="1"/>
              <a:t>static_cast</a:t>
            </a:r>
            <a:r>
              <a:rPr lang="zh-CN" altLang="en-US" dirty="0"/>
              <a:t>可以完成其余转换的功能。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A218-B520-4CB8-AC2B-8850488A523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592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1.dynamic_cast</a:t>
            </a:r>
            <a:r>
              <a:rPr lang="zh-CN" altLang="en-US" dirty="0"/>
              <a:t>是运行时决定转换，如果转换不了返回</a:t>
            </a:r>
            <a:r>
              <a:rPr lang="en-US" altLang="zh-CN" dirty="0" err="1"/>
              <a:t>nullptr</a:t>
            </a:r>
            <a:r>
              <a:rPr lang="zh-CN" altLang="en-US" dirty="0"/>
              <a:t>，转换是安全的，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RTTI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会导致运行时效率降低，</a:t>
            </a:r>
            <a:r>
              <a:rPr lang="zh-CN" altLang="en-US" dirty="0"/>
              <a:t>比较耗时。</a:t>
            </a:r>
            <a:endParaRPr lang="en-US" altLang="zh-CN" dirty="0"/>
          </a:p>
          <a:p>
            <a:r>
              <a:rPr lang="en-US" altLang="zh-CN" dirty="0"/>
              <a:t>2.static_cast</a:t>
            </a:r>
            <a:r>
              <a:rPr lang="zh-CN" altLang="en-US" dirty="0"/>
              <a:t>也可以把父类指针转换成子类。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A218-B520-4CB8-AC2B-8850488A523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219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1.const_cast</a:t>
            </a:r>
            <a:r>
              <a:rPr lang="zh-CN" altLang="en-US" dirty="0"/>
              <a:t>仅仅是让编译器换过一种解释方式，并不需要额外的指令。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A218-B520-4CB8-AC2B-8850488A523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699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1.reinterpret_cast </a:t>
            </a:r>
            <a:r>
              <a:rPr lang="zh-CN" altLang="en-US" sz="1200" dirty="0"/>
              <a:t>也是让编译器换过一种解释方式，一般是对于地址的解释，或者地址转换成整数。</a:t>
            </a:r>
            <a:endParaRPr lang="en-US" altLang="zh-CN" sz="1200" dirty="0"/>
          </a:p>
          <a:p>
            <a:r>
              <a:rPr lang="en-US" altLang="zh-CN" sz="1200" dirty="0"/>
              <a:t>2.</a:t>
            </a:r>
            <a:r>
              <a:rPr lang="zh-CN" altLang="en-US" sz="1200" dirty="0"/>
              <a:t>在代码中更容易识别，方便编译器诊断。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A218-B520-4CB8-AC2B-8850488A523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182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1.C++20</a:t>
            </a:r>
            <a:r>
              <a:rPr lang="zh-CN" altLang="en-US" dirty="0"/>
              <a:t>另外可以支持默认</a:t>
            </a:r>
            <a:r>
              <a:rPr lang="en-US" altLang="zh-CN" dirty="0"/>
              <a:t>==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b="0" i="0" dirty="0">
                <a:solidFill>
                  <a:srgbClr val="0000FF"/>
                </a:solidFill>
                <a:effectLst/>
                <a:latin typeface="-apple-system"/>
              </a:rPr>
              <a:t>可以执行字典序比较，它按照基类从左到右的顺序，并按字段声明顺序对非静态成员进行比较</a:t>
            </a:r>
            <a:r>
              <a:rPr lang="en-US" altLang="zh-CN" b="0" i="0" dirty="0">
                <a:solidFill>
                  <a:srgbClr val="0000FF"/>
                </a:solidFill>
                <a:effectLst/>
                <a:latin typeface="-apple-system"/>
              </a:rPr>
              <a:t>;</a:t>
            </a:r>
          </a:p>
          <a:p>
            <a:r>
              <a:rPr lang="en-US" altLang="zh-CN" b="0" i="0" dirty="0">
                <a:solidFill>
                  <a:srgbClr val="0000FF"/>
                </a:solidFill>
                <a:effectLst/>
                <a:latin typeface="-apple-system"/>
              </a:rPr>
              <a:t>3.</a:t>
            </a:r>
            <a:r>
              <a:rPr lang="zh-CN" altLang="en-US" b="0" i="0" dirty="0">
                <a:solidFill>
                  <a:srgbClr val="0000FF"/>
                </a:solidFill>
                <a:effectLst/>
                <a:latin typeface="-apple-system"/>
              </a:rPr>
              <a:t>支持强序，弱序，偏序表达。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A218-B520-4CB8-AC2B-8850488A523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345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即使变量是右值引用如</a:t>
            </a:r>
            <a:r>
              <a:rPr lang="en-US" altLang="zh-CN" dirty="0"/>
              <a:t>A&amp;&amp;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zh-CN" altLang="en-US" dirty="0"/>
              <a:t>这个变量是个左值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A218-B520-4CB8-AC2B-8850488A523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842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0CE2AE-CD87-4A50-912D-1A904A84BE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sz="6000" dirty="0"/>
              <a:t>现代</a:t>
            </a:r>
            <a:r>
              <a:rPr lang="en-US" altLang="zh-CN" sz="6000" dirty="0"/>
              <a:t>C++</a:t>
            </a:r>
            <a:r>
              <a:rPr lang="zh-CN" altLang="en-US" sz="6000" dirty="0"/>
              <a:t>概览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58CC223-9290-4EE7-9FD8-6414C8137D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陶思敏</a:t>
            </a:r>
          </a:p>
        </p:txBody>
      </p:sp>
    </p:spTree>
    <p:extLst>
      <p:ext uri="{BB962C8B-B14F-4D97-AF65-F5344CB8AC3E}">
        <p14:creationId xmlns:p14="http://schemas.microsoft.com/office/powerpoint/2010/main" val="1455991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表达式</a:t>
            </a:r>
            <a:r>
              <a:rPr lang="en-US" altLang="zh-CN" dirty="0"/>
              <a:t>-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Menlo"/>
              </a:rPr>
              <a:t> </a:t>
            </a:r>
            <a:r>
              <a:rPr lang="en-US" altLang="zh-CN" dirty="0"/>
              <a:t>&lt;=&gt;</a:t>
            </a:r>
            <a:r>
              <a:rPr lang="zh-CN" altLang="en-US" dirty="0"/>
              <a:t>三路比较运算符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05CDD0-4657-4D56-A20A-BCA770F7630A}"/>
              </a:ext>
            </a:extLst>
          </p:cNvPr>
          <p:cNvSpPr txBox="1"/>
          <p:nvPr/>
        </p:nvSpPr>
        <p:spPr>
          <a:xfrm>
            <a:off x="337929" y="1077401"/>
            <a:ext cx="8535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定义了三路运算符意味着编译器会生成六种（</a:t>
            </a:r>
            <a:r>
              <a:rPr lang="en-US" altLang="zh-CN" sz="2000" dirty="0"/>
              <a:t>==,!=,&lt;,&lt;=,&gt;,&gt;=</a:t>
            </a:r>
            <a:r>
              <a:rPr lang="zh-CN" altLang="en-US" sz="2000" dirty="0"/>
              <a:t>）比较运算符。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43D7B5-9D7B-4332-A1A1-967EB2669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29" y="1714363"/>
            <a:ext cx="8129930" cy="414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78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29" y="227937"/>
            <a:ext cx="8596668" cy="849464"/>
          </a:xfrm>
        </p:spPr>
        <p:txBody>
          <a:bodyPr/>
          <a:lstStyle/>
          <a:p>
            <a:r>
              <a:rPr lang="zh-CN" altLang="en-US" dirty="0"/>
              <a:t>表达式</a:t>
            </a:r>
            <a:r>
              <a:rPr lang="en-US" altLang="zh-CN" dirty="0"/>
              <a:t>-</a:t>
            </a:r>
            <a:r>
              <a:rPr lang="zh-CN" altLang="en-US" dirty="0"/>
              <a:t>左值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05CDD0-4657-4D56-A20A-BCA770F7630A}"/>
              </a:ext>
            </a:extLst>
          </p:cNvPr>
          <p:cNvSpPr txBox="1"/>
          <p:nvPr/>
        </p:nvSpPr>
        <p:spPr>
          <a:xfrm>
            <a:off x="337929" y="855570"/>
            <a:ext cx="7354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左值：有名字的变量，函数，对象，数据成员等。左值可以取地址，被赋值，以及初始化左值引用。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ED3F9C-F16D-4A6C-BCFC-A184BB396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29" y="1507150"/>
            <a:ext cx="8512345" cy="524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52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29" y="227937"/>
            <a:ext cx="8596668" cy="849464"/>
          </a:xfrm>
        </p:spPr>
        <p:txBody>
          <a:bodyPr/>
          <a:lstStyle/>
          <a:p>
            <a:r>
              <a:rPr lang="zh-CN" altLang="en-US" dirty="0"/>
              <a:t>表达式</a:t>
            </a:r>
            <a:r>
              <a:rPr lang="en-US" altLang="zh-CN" dirty="0"/>
              <a:t>-</a:t>
            </a:r>
            <a:r>
              <a:rPr lang="zh-CN" altLang="en-US" dirty="0"/>
              <a:t>右值（纯右值）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05CDD0-4657-4D56-A20A-BCA770F7630A}"/>
              </a:ext>
            </a:extLst>
          </p:cNvPr>
          <p:cNvSpPr txBox="1"/>
          <p:nvPr/>
        </p:nvSpPr>
        <p:spPr>
          <a:xfrm>
            <a:off x="337929" y="981706"/>
            <a:ext cx="7354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右值：没有名字，临时变量，不能被赋值，取地址无效。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CA60F1-3C1C-45E1-9C22-FAC79A8A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57" y="1624675"/>
            <a:ext cx="7936993" cy="515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22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29" y="227937"/>
            <a:ext cx="8596668" cy="849464"/>
          </a:xfrm>
        </p:spPr>
        <p:txBody>
          <a:bodyPr/>
          <a:lstStyle/>
          <a:p>
            <a:r>
              <a:rPr lang="zh-CN" altLang="en-US" dirty="0"/>
              <a:t>表达式</a:t>
            </a:r>
            <a:r>
              <a:rPr lang="en-US" altLang="zh-CN" dirty="0"/>
              <a:t>-</a:t>
            </a:r>
            <a:r>
              <a:rPr lang="zh-CN" altLang="en-US" dirty="0"/>
              <a:t>右值（将亡值）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05CDD0-4657-4D56-A20A-BCA770F7630A}"/>
              </a:ext>
            </a:extLst>
          </p:cNvPr>
          <p:cNvSpPr txBox="1"/>
          <p:nvPr/>
        </p:nvSpPr>
        <p:spPr>
          <a:xfrm>
            <a:off x="337929" y="1005839"/>
            <a:ext cx="7354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右值：没有名字，临时变量，不能被赋值，取地址无效。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140B7C-147F-4B80-BA23-930AAAF1D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7" y="1618415"/>
            <a:ext cx="9140390" cy="281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32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声明</a:t>
            </a:r>
            <a:r>
              <a:rPr lang="en-US" altLang="zh-CN" dirty="0"/>
              <a:t>-namespace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05CDD0-4657-4D56-A20A-BCA770F7630A}"/>
              </a:ext>
            </a:extLst>
          </p:cNvPr>
          <p:cNvSpPr txBox="1"/>
          <p:nvPr/>
        </p:nvSpPr>
        <p:spPr>
          <a:xfrm>
            <a:off x="337929" y="1077401"/>
            <a:ext cx="4870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namespace</a:t>
            </a:r>
            <a:r>
              <a:rPr lang="zh-CN" altLang="en-US" sz="2000" dirty="0"/>
              <a:t>是为了避免名字冲突而引入的。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2E6ABC-1352-4CDC-86D4-D8A6FFD19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23" y="1446733"/>
            <a:ext cx="6112788" cy="527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22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声明</a:t>
            </a:r>
            <a:r>
              <a:rPr lang="en-US" altLang="zh-CN" dirty="0"/>
              <a:t>-</a:t>
            </a:r>
            <a:r>
              <a:rPr lang="zh-CN" altLang="en-US" dirty="0"/>
              <a:t>引用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05CDD0-4657-4D56-A20A-BCA770F7630A}"/>
              </a:ext>
            </a:extLst>
          </p:cNvPr>
          <p:cNvSpPr txBox="1"/>
          <p:nvPr/>
        </p:nvSpPr>
        <p:spPr>
          <a:xfrm>
            <a:off x="329978" y="970059"/>
            <a:ext cx="4870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引用包括左值引用</a:t>
            </a:r>
            <a:r>
              <a:rPr lang="en-US" altLang="zh-CN" sz="2000" dirty="0"/>
              <a:t>&amp;</a:t>
            </a:r>
            <a:r>
              <a:rPr lang="zh-CN" altLang="en-US" sz="2000" dirty="0"/>
              <a:t>，右值引用</a:t>
            </a:r>
            <a:r>
              <a:rPr lang="en-US" altLang="zh-CN" sz="2000" dirty="0"/>
              <a:t>&amp;&amp;</a:t>
            </a:r>
            <a:r>
              <a:rPr lang="zh-CN" altLang="en-US" sz="2000" dirty="0"/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7E6FCA-77BF-42FC-8B58-5CBCF7683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69" y="1446732"/>
            <a:ext cx="7581048" cy="504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3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声明</a:t>
            </a:r>
            <a:r>
              <a:rPr lang="en-US" altLang="zh-CN" dirty="0"/>
              <a:t>-</a:t>
            </a:r>
            <a:r>
              <a:rPr lang="zh-CN" altLang="en-US" dirty="0"/>
              <a:t>引用折叠和完美转发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05CDD0-4657-4D56-A20A-BCA770F7630A}"/>
              </a:ext>
            </a:extLst>
          </p:cNvPr>
          <p:cNvSpPr txBox="1"/>
          <p:nvPr/>
        </p:nvSpPr>
        <p:spPr>
          <a:xfrm>
            <a:off x="310100" y="942003"/>
            <a:ext cx="8959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在模板或者</a:t>
            </a:r>
            <a:r>
              <a:rPr lang="en-US" altLang="zh-CN" sz="2000" dirty="0"/>
              <a:t>typedef</a:t>
            </a:r>
            <a:r>
              <a:rPr lang="zh-CN" altLang="en-US" sz="2000" dirty="0"/>
              <a:t>可以形成引用的引用，此时将使用引用折叠。通过</a:t>
            </a:r>
            <a:r>
              <a:rPr lang="en-US" altLang="zh-CN" sz="2000" dirty="0"/>
              <a:t>std::forward</a:t>
            </a:r>
            <a:r>
              <a:rPr lang="zh-CN" altLang="en-US" sz="2000" dirty="0"/>
              <a:t>可以保留参数的左值和右值属性传递给下一个函数。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AE3379-882E-40DF-8169-F2C37D1C9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39" y="1638814"/>
            <a:ext cx="9158629" cy="13872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66C936-1E85-40B9-9889-E3078A7CC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16" y="3127035"/>
            <a:ext cx="7571125" cy="340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51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声明</a:t>
            </a:r>
            <a:r>
              <a:rPr lang="en-US" altLang="zh-CN" dirty="0"/>
              <a:t>-</a:t>
            </a:r>
            <a:r>
              <a:rPr lang="zh-CN" altLang="en-US" dirty="0"/>
              <a:t>指针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05CDD0-4657-4D56-A20A-BCA770F7630A}"/>
              </a:ext>
            </a:extLst>
          </p:cNvPr>
          <p:cNvSpPr txBox="1"/>
          <p:nvPr/>
        </p:nvSpPr>
        <p:spPr>
          <a:xfrm>
            <a:off x="337929" y="1077401"/>
            <a:ext cx="8959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指针可以指向变量。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650FFA-2246-4CE0-98A2-4356EF09B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09" y="1536447"/>
            <a:ext cx="8561061" cy="24033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1C20EA-DAF6-4B0D-867C-0D0EE636C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01" y="4169341"/>
            <a:ext cx="8619461" cy="145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77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声明</a:t>
            </a:r>
            <a:r>
              <a:rPr lang="en-US" altLang="zh-CN" dirty="0"/>
              <a:t>-</a:t>
            </a:r>
            <a:r>
              <a:rPr lang="zh-CN" altLang="en-US" dirty="0"/>
              <a:t>函数指针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2DCB01-3E63-45A6-AF36-20751990F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02" y="1741653"/>
            <a:ext cx="9387916" cy="26417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4AD17A5-F496-4CCB-B422-B4BEB9862CFC}"/>
              </a:ext>
            </a:extLst>
          </p:cNvPr>
          <p:cNvSpPr txBox="1"/>
          <p:nvPr/>
        </p:nvSpPr>
        <p:spPr>
          <a:xfrm>
            <a:off x="337929" y="1077401"/>
            <a:ext cx="8959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指针可以指向函数。</a:t>
            </a:r>
          </a:p>
        </p:txBody>
      </p:sp>
    </p:spTree>
    <p:extLst>
      <p:ext uri="{BB962C8B-B14F-4D97-AF65-F5344CB8AC3E}">
        <p14:creationId xmlns:p14="http://schemas.microsoft.com/office/powerpoint/2010/main" val="1569115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声明</a:t>
            </a:r>
            <a:r>
              <a:rPr lang="en-US" altLang="zh-CN" dirty="0"/>
              <a:t>-</a:t>
            </a:r>
            <a:r>
              <a:rPr lang="zh-CN" altLang="en-US" dirty="0"/>
              <a:t>类成员指针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AD17A5-F496-4CCB-B422-B4BEB9862CFC}"/>
              </a:ext>
            </a:extLst>
          </p:cNvPr>
          <p:cNvSpPr txBox="1"/>
          <p:nvPr/>
        </p:nvSpPr>
        <p:spPr>
          <a:xfrm>
            <a:off x="337929" y="1077401"/>
            <a:ext cx="8959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指针可以指向类的成员。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40563E-418D-4B47-9F34-AD6443987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9" y="1558281"/>
            <a:ext cx="9287125" cy="263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57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基础类型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5B010F4-9FF6-4E2F-AA0A-1AFF9B465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25856" y="1731342"/>
            <a:ext cx="4702805" cy="38814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E05CDD0-4657-4D56-A20A-BCA770F7630A}"/>
              </a:ext>
            </a:extLst>
          </p:cNvPr>
          <p:cNvSpPr txBox="1"/>
          <p:nvPr/>
        </p:nvSpPr>
        <p:spPr>
          <a:xfrm>
            <a:off x="155049" y="1681701"/>
            <a:ext cx="4568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基础类型除了右图的数据类型，还包括</a:t>
            </a:r>
            <a:r>
              <a:rPr lang="en-US" altLang="zh-CN" sz="2000" dirty="0"/>
              <a:t>void</a:t>
            </a:r>
            <a:r>
              <a:rPr lang="zh-CN" altLang="en-US" sz="2000" dirty="0"/>
              <a:t>，</a:t>
            </a:r>
            <a:r>
              <a:rPr lang="en-US" altLang="zh-CN" sz="2000" dirty="0"/>
              <a:t>void*</a:t>
            </a:r>
            <a:r>
              <a:rPr lang="zh-CN" altLang="en-US" sz="2000" dirty="0"/>
              <a:t>，以及</a:t>
            </a:r>
            <a:r>
              <a:rPr lang="en-US" altLang="zh-CN" sz="2000" dirty="0"/>
              <a:t>std::</a:t>
            </a:r>
            <a:r>
              <a:rPr lang="en-US" altLang="zh-CN" sz="2000" dirty="0" err="1"/>
              <a:t>nullptr_t</a:t>
            </a:r>
            <a:r>
              <a:rPr lang="zh-CN" altLang="en-US" sz="2000" dirty="0"/>
              <a:t>（</a:t>
            </a:r>
            <a:r>
              <a:rPr lang="en-US" altLang="zh-CN" sz="2000" dirty="0"/>
              <a:t>C++11</a:t>
            </a:r>
            <a:r>
              <a:rPr lang="zh-CN" altLang="en-US" sz="2000" dirty="0"/>
              <a:t>），布尔类型，字符类型，浮点类型。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/>
              <a:t>typedef </a:t>
            </a:r>
            <a:r>
              <a:rPr lang="en-US" altLang="zh-CN" sz="2000" dirty="0" err="1"/>
              <a:t>decltype</a:t>
            </a:r>
            <a:r>
              <a:rPr lang="en-US" altLang="zh-CN" sz="2000" dirty="0"/>
              <a:t>(</a:t>
            </a:r>
            <a:r>
              <a:rPr lang="en-US" altLang="zh-CN" sz="2000" dirty="0" err="1"/>
              <a:t>nullptr</a:t>
            </a:r>
            <a:r>
              <a:rPr lang="en-US" altLang="zh-CN" sz="2000" dirty="0"/>
              <a:t>) </a:t>
            </a:r>
            <a:r>
              <a:rPr lang="en-US" altLang="zh-CN" sz="2000" dirty="0" err="1"/>
              <a:t>nullptr_t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15098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声明</a:t>
            </a:r>
            <a:r>
              <a:rPr lang="en-US" altLang="zh-CN" dirty="0"/>
              <a:t>-</a:t>
            </a:r>
            <a:r>
              <a:rPr lang="zh-CN" altLang="en-US" dirty="0"/>
              <a:t>类成员函数指针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AD17A5-F496-4CCB-B422-B4BEB9862CFC}"/>
              </a:ext>
            </a:extLst>
          </p:cNvPr>
          <p:cNvSpPr txBox="1"/>
          <p:nvPr/>
        </p:nvSpPr>
        <p:spPr>
          <a:xfrm>
            <a:off x="337929" y="1077401"/>
            <a:ext cx="8959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指针可以指向类的成员函数。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D3D634-0810-43AE-87BD-C7010B157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90" y="1695450"/>
            <a:ext cx="9439122" cy="304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52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声明</a:t>
            </a:r>
            <a:r>
              <a:rPr lang="en-US" altLang="zh-CN" dirty="0"/>
              <a:t>-</a:t>
            </a:r>
            <a:r>
              <a:rPr lang="zh-CN" altLang="en-US" dirty="0"/>
              <a:t>数组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AD17A5-F496-4CCB-B422-B4BEB9862CFC}"/>
              </a:ext>
            </a:extLst>
          </p:cNvPr>
          <p:cNvSpPr txBox="1"/>
          <p:nvPr/>
        </p:nvSpPr>
        <p:spPr>
          <a:xfrm>
            <a:off x="337929" y="1077401"/>
            <a:ext cx="8959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数组是由</a:t>
            </a:r>
            <a:r>
              <a:rPr lang="en-US" altLang="zh-CN" sz="2000" dirty="0"/>
              <a:t>N</a:t>
            </a:r>
            <a:r>
              <a:rPr lang="zh-CN" altLang="en-US" sz="2000" dirty="0"/>
              <a:t>个连续分配的对象空间组成，数组可以由指针指向数组的元素。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A3C7FE-A49B-427D-AC15-497B83820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76" y="2216039"/>
            <a:ext cx="8457127" cy="146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36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声明</a:t>
            </a:r>
            <a:r>
              <a:rPr lang="en-US" altLang="zh-CN" dirty="0"/>
              <a:t>-structure binding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AD17A5-F496-4CCB-B422-B4BEB9862CFC}"/>
              </a:ext>
            </a:extLst>
          </p:cNvPr>
          <p:cNvSpPr txBox="1"/>
          <p:nvPr/>
        </p:nvSpPr>
        <p:spPr>
          <a:xfrm>
            <a:off x="246489" y="954851"/>
            <a:ext cx="8959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case1 binding</a:t>
            </a:r>
            <a:r>
              <a:rPr lang="zh-CN" altLang="en-US" sz="2000" dirty="0"/>
              <a:t>数组。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A4D5FF-A133-40A2-A7D4-F92C48877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53" y="1405948"/>
            <a:ext cx="6357069" cy="7830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5543893-7066-4BD2-8005-446F29BECDF3}"/>
              </a:ext>
            </a:extLst>
          </p:cNvPr>
          <p:cNvSpPr txBox="1"/>
          <p:nvPr/>
        </p:nvSpPr>
        <p:spPr>
          <a:xfrm>
            <a:off x="290221" y="2351497"/>
            <a:ext cx="8959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case2 binding</a:t>
            </a:r>
            <a:r>
              <a:rPr lang="zh-CN" altLang="en-US" sz="2000" dirty="0"/>
              <a:t> </a:t>
            </a:r>
            <a:r>
              <a:rPr lang="en-US" altLang="zh-CN" sz="2000" dirty="0"/>
              <a:t>tuple</a:t>
            </a:r>
            <a:r>
              <a:rPr lang="zh-CN" altLang="en-US" sz="2000" dirty="0"/>
              <a:t>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0C5F06-B886-489C-84F3-D96E515B5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53" y="2720829"/>
            <a:ext cx="7411111" cy="148874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CA49078-5009-4892-9404-5368EB50A2C5}"/>
              </a:ext>
            </a:extLst>
          </p:cNvPr>
          <p:cNvSpPr txBox="1"/>
          <p:nvPr/>
        </p:nvSpPr>
        <p:spPr>
          <a:xfrm>
            <a:off x="333953" y="4394237"/>
            <a:ext cx="8959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case3 binding</a:t>
            </a:r>
            <a:r>
              <a:rPr lang="zh-CN" altLang="en-US" sz="2000" dirty="0"/>
              <a:t> </a:t>
            </a:r>
            <a:r>
              <a:rPr lang="en-US" altLang="zh-CN" sz="2000" dirty="0"/>
              <a:t>class member</a:t>
            </a:r>
            <a:r>
              <a:rPr lang="zh-CN" altLang="en-US" sz="2000" dirty="0"/>
              <a:t>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2B5F98E-7661-4E58-8E28-1A27C1E5B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81" y="4794347"/>
            <a:ext cx="3831567" cy="20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58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声明</a:t>
            </a:r>
            <a:r>
              <a:rPr lang="en-US" altLang="zh-CN" dirty="0"/>
              <a:t>-</a:t>
            </a:r>
            <a:r>
              <a:rPr lang="zh-CN" altLang="en-US" dirty="0"/>
              <a:t>枚举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73F12C-3206-4B00-9CDA-4E3D67083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4" y="1352126"/>
            <a:ext cx="7001261" cy="496916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8959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枚举列举了范围内的常数值。</a:t>
            </a:r>
          </a:p>
        </p:txBody>
      </p:sp>
    </p:spTree>
    <p:extLst>
      <p:ext uri="{BB962C8B-B14F-4D97-AF65-F5344CB8AC3E}">
        <p14:creationId xmlns:p14="http://schemas.microsoft.com/office/powerpoint/2010/main" val="2280444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声明</a:t>
            </a:r>
            <a:r>
              <a:rPr lang="en-US" altLang="zh-CN" dirty="0"/>
              <a:t>-inline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dirty="0"/>
              <a:t>inline</a:t>
            </a:r>
            <a:r>
              <a:rPr lang="zh-CN" altLang="en-US" sz="2000" dirty="0"/>
              <a:t>函数则代码会直接拷贝到对应处，减少函数调用的开销。在</a:t>
            </a:r>
            <a:r>
              <a:rPr lang="en-US" altLang="zh-CN" sz="2000" dirty="0"/>
              <a:t>class/struct/union</a:t>
            </a:r>
            <a:r>
              <a:rPr lang="zh-CN" altLang="en-US" sz="2000" dirty="0"/>
              <a:t>中定义的成员函数或者非成员友元函数默认为</a:t>
            </a:r>
            <a:r>
              <a:rPr lang="en-US" altLang="zh-CN" sz="2000" dirty="0"/>
              <a:t>inline</a:t>
            </a:r>
            <a:r>
              <a:rPr lang="zh-CN" altLang="en-US" sz="2000" dirty="0"/>
              <a:t>函数；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定义为</a:t>
            </a:r>
            <a:r>
              <a:rPr lang="en-US" altLang="zh-CN" sz="2000" dirty="0" err="1"/>
              <a:t>constexpr</a:t>
            </a:r>
            <a:r>
              <a:rPr lang="zh-CN" altLang="en-US" sz="2000" dirty="0"/>
              <a:t>函数默认为</a:t>
            </a:r>
            <a:r>
              <a:rPr lang="en-US" altLang="zh-CN" sz="2000" dirty="0"/>
              <a:t>inline</a:t>
            </a:r>
            <a:r>
              <a:rPr lang="zh-CN" altLang="en-US" sz="2000" dirty="0"/>
              <a:t>函数；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对于静态变量，声明为</a:t>
            </a:r>
            <a:r>
              <a:rPr lang="en-US" altLang="zh-CN" sz="2000" dirty="0"/>
              <a:t>inline</a:t>
            </a:r>
            <a:r>
              <a:rPr lang="zh-CN" altLang="en-US" sz="2000" dirty="0"/>
              <a:t>，可以避免重复定义。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C78A39-555A-4E94-8895-1EB05C2F0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86" y="2283081"/>
            <a:ext cx="5261113" cy="449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声明</a:t>
            </a:r>
            <a:r>
              <a:rPr lang="en-US" altLang="zh-CN" dirty="0"/>
              <a:t>-cv</a:t>
            </a:r>
            <a:r>
              <a:rPr lang="zh-CN" altLang="en-US" dirty="0"/>
              <a:t>（</a:t>
            </a:r>
            <a:r>
              <a:rPr lang="en-US" altLang="zh-CN" dirty="0"/>
              <a:t>const</a:t>
            </a:r>
            <a:r>
              <a:rPr lang="zh-CN" altLang="en-US" dirty="0"/>
              <a:t>和</a:t>
            </a:r>
            <a:r>
              <a:rPr lang="en-US" altLang="zh-CN" dirty="0"/>
              <a:t>volatile</a:t>
            </a:r>
            <a:r>
              <a:rPr lang="zh-CN" altLang="en-US" dirty="0"/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定义为</a:t>
            </a:r>
            <a:r>
              <a:rPr lang="en-US" altLang="zh-CN" sz="2000" dirty="0"/>
              <a:t>const</a:t>
            </a:r>
            <a:r>
              <a:rPr lang="zh-CN" altLang="en-US" sz="2000" dirty="0"/>
              <a:t>的变量不能修改；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定义为</a:t>
            </a:r>
            <a:r>
              <a:rPr lang="en-US" altLang="zh-CN" sz="2000" dirty="0"/>
              <a:t>volatile</a:t>
            </a:r>
            <a:r>
              <a:rPr lang="zh-CN" altLang="en-US" sz="2000" dirty="0"/>
              <a:t>的变量编译器不会优化和改变顺序。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5C046D-0A2F-4105-90BC-7F971C0A1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2" y="1728277"/>
            <a:ext cx="8359588" cy="484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98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声明</a:t>
            </a:r>
            <a:r>
              <a:rPr lang="en-US" altLang="zh-CN" dirty="0"/>
              <a:t>-</a:t>
            </a:r>
            <a:r>
              <a:rPr lang="en-US" altLang="zh-CN" dirty="0" err="1"/>
              <a:t>constexpr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定义为</a:t>
            </a:r>
            <a:r>
              <a:rPr lang="en-US" altLang="zh-CN" sz="2000" dirty="0" err="1"/>
              <a:t>constexpr</a:t>
            </a:r>
            <a:r>
              <a:rPr lang="zh-CN" altLang="en-US" sz="2000" dirty="0"/>
              <a:t>的变量和函数将在编译时期进行计算。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8E68C9-2780-470F-84DD-1D0018026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06" y="1352253"/>
            <a:ext cx="4564050" cy="538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38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声明</a:t>
            </a:r>
            <a:r>
              <a:rPr lang="en-US" altLang="zh-CN" dirty="0"/>
              <a:t>-</a:t>
            </a:r>
            <a:r>
              <a:rPr lang="en-US" altLang="zh-CN" dirty="0" err="1"/>
              <a:t>consteval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dirty="0" err="1"/>
              <a:t>consteval</a:t>
            </a:r>
            <a:r>
              <a:rPr lang="zh-CN" altLang="en-US" sz="2000" dirty="0"/>
              <a:t>可以看作更为严格的</a:t>
            </a:r>
            <a:r>
              <a:rPr lang="en-US" altLang="zh-CN" sz="2000" dirty="0" err="1"/>
              <a:t>constexpr</a:t>
            </a:r>
            <a:r>
              <a:rPr lang="zh-CN" altLang="en-US" sz="2000" dirty="0"/>
              <a:t>，必须在编译器能够产生一个常数。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69CEBC-B1E1-4375-AC80-9E324BF0B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68" y="1442605"/>
            <a:ext cx="8908638" cy="358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13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声明</a:t>
            </a:r>
            <a:r>
              <a:rPr lang="en-US" altLang="zh-CN" dirty="0"/>
              <a:t>-</a:t>
            </a:r>
            <a:r>
              <a:rPr lang="en-US" altLang="zh-CN" dirty="0" err="1"/>
              <a:t>constinit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定义为</a:t>
            </a:r>
            <a:r>
              <a:rPr lang="en-US" altLang="zh-CN" sz="2000" dirty="0" err="1"/>
              <a:t>constinit</a:t>
            </a:r>
            <a:r>
              <a:rPr lang="zh-CN" altLang="en-US" sz="2000" dirty="0"/>
              <a:t>的变量将会在编译期检查是否已经做了静态初始化，如初始为</a:t>
            </a:r>
            <a:r>
              <a:rPr lang="en-US" altLang="zh-CN" sz="2000" dirty="0"/>
              <a:t>0</a:t>
            </a:r>
            <a:r>
              <a:rPr lang="zh-CN" altLang="en-US" sz="2000" dirty="0"/>
              <a:t>或者常数。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10EC275-5203-4F4F-8E72-E12BA4DCB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61" y="1897144"/>
            <a:ext cx="8596668" cy="11976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0E53D9-9D55-4E77-A80A-88C3508B2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53" y="3763217"/>
            <a:ext cx="8596668" cy="70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4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声明</a:t>
            </a:r>
            <a:r>
              <a:rPr lang="en-US" altLang="zh-CN" dirty="0"/>
              <a:t>-</a:t>
            </a:r>
            <a:r>
              <a:rPr lang="en-US" altLang="zh-CN" dirty="0" err="1"/>
              <a:t>decltype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dirty="0" err="1"/>
              <a:t>decltype</a:t>
            </a:r>
            <a:r>
              <a:rPr lang="en-US" altLang="zh-CN" sz="2000" dirty="0"/>
              <a:t> </a:t>
            </a:r>
            <a:r>
              <a:rPr lang="zh-CN" altLang="en-US" sz="2000" dirty="0"/>
              <a:t>推导实体和表达式的类型。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2B1A60-5BD9-462D-8260-B1FC4745A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70" y="1441178"/>
            <a:ext cx="6236502" cy="525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11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29" y="227937"/>
            <a:ext cx="8596668" cy="849464"/>
          </a:xfrm>
        </p:spPr>
        <p:txBody>
          <a:bodyPr/>
          <a:lstStyle/>
          <a:p>
            <a:r>
              <a:rPr lang="zh-CN" altLang="en-US" dirty="0"/>
              <a:t>变量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05CDD0-4657-4D56-A20A-BCA770F7630A}"/>
              </a:ext>
            </a:extLst>
          </p:cNvPr>
          <p:cNvSpPr txBox="1"/>
          <p:nvPr/>
        </p:nvSpPr>
        <p:spPr>
          <a:xfrm>
            <a:off x="337929" y="1077401"/>
            <a:ext cx="36854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变量有：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名字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类型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值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/>
              <a:t>size</a:t>
            </a:r>
            <a:r>
              <a:rPr lang="zh-CN" altLang="en-US" sz="2000" dirty="0"/>
              <a:t>（可通过</a:t>
            </a:r>
            <a:r>
              <a:rPr lang="en-US" altLang="zh-CN" sz="2000" dirty="0" err="1"/>
              <a:t>sizeof</a:t>
            </a:r>
            <a:r>
              <a:rPr lang="zh-CN" altLang="en-US" sz="2000" dirty="0"/>
              <a:t>获取）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对齐（可通过</a:t>
            </a:r>
            <a:r>
              <a:rPr lang="en-US" altLang="zh-CN" sz="2000" dirty="0" err="1"/>
              <a:t>alignof</a:t>
            </a:r>
            <a:r>
              <a:rPr lang="zh-CN" altLang="en-US" sz="2000" dirty="0"/>
              <a:t>获取）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生存期，包括</a:t>
            </a:r>
            <a:r>
              <a:rPr lang="en-US" altLang="zh-CN" sz="2000" dirty="0"/>
              <a:t>automatic</a:t>
            </a:r>
            <a:r>
              <a:rPr lang="zh-CN" altLang="en-US" sz="2000" dirty="0"/>
              <a:t>，</a:t>
            </a:r>
            <a:r>
              <a:rPr lang="en-US" altLang="zh-CN" sz="2000" dirty="0"/>
              <a:t>static</a:t>
            </a:r>
            <a:r>
              <a:rPr lang="zh-CN" altLang="en-US" sz="2000" dirty="0"/>
              <a:t>，</a:t>
            </a:r>
            <a:r>
              <a:rPr lang="en-US" altLang="zh-CN" sz="2000" dirty="0"/>
              <a:t>dynamic</a:t>
            </a:r>
            <a:r>
              <a:rPr lang="zh-CN" altLang="en-US" sz="2000" dirty="0"/>
              <a:t>，</a:t>
            </a:r>
            <a:r>
              <a:rPr lang="en-US" altLang="zh-CN" sz="2000" dirty="0"/>
              <a:t>thread-local</a:t>
            </a:r>
            <a:r>
              <a:rPr lang="zh-CN" altLang="en-US" sz="2000" dirty="0"/>
              <a:t>（</a:t>
            </a:r>
            <a:r>
              <a:rPr lang="en-US" altLang="zh-CN" sz="2000" dirty="0"/>
              <a:t>C++17</a:t>
            </a:r>
            <a:r>
              <a:rPr lang="zh-CN" altLang="en-US" sz="2000" dirty="0"/>
              <a:t>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780AB0-C18D-4B3F-B80B-EA850E40F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401" y="52372"/>
            <a:ext cx="4705481" cy="30913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E1EBB51-3EEB-4A36-A42C-718BE6DFC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401" y="3319329"/>
            <a:ext cx="4508373" cy="331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22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声明</a:t>
            </a:r>
            <a:r>
              <a:rPr lang="en-US" altLang="zh-CN" dirty="0"/>
              <a:t>-auto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dirty="0"/>
              <a:t>auto</a:t>
            </a:r>
            <a:r>
              <a:rPr lang="zh-CN" altLang="en-US" sz="2000" dirty="0"/>
              <a:t>也是</a:t>
            </a:r>
            <a:r>
              <a:rPr lang="en-US" altLang="zh-CN" sz="2000" dirty="0"/>
              <a:t> </a:t>
            </a:r>
            <a:r>
              <a:rPr lang="zh-CN" altLang="en-US" sz="2000" dirty="0"/>
              <a:t>推导实体和表达式的类型，但其规则和</a:t>
            </a:r>
            <a:r>
              <a:rPr lang="en-US" altLang="zh-CN" sz="2000" dirty="0" err="1"/>
              <a:t>decltype</a:t>
            </a:r>
            <a:r>
              <a:rPr lang="zh-CN" altLang="en-US" sz="2000" dirty="0"/>
              <a:t>不完全一样，</a:t>
            </a:r>
            <a:r>
              <a:rPr lang="en-US" altLang="zh-CN" sz="2000" dirty="0"/>
              <a:t>auto</a:t>
            </a:r>
            <a:r>
              <a:rPr lang="zh-CN" altLang="en-US" sz="2000" dirty="0"/>
              <a:t>在模板中还可以作为占位符使用。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684FBD-5F2C-445A-BC12-A1A866D62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26" y="1636484"/>
            <a:ext cx="4998609" cy="50730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23E3F8-3520-4F8F-9773-64F28B7E1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923" y="3044356"/>
            <a:ext cx="4220457" cy="114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13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声明</a:t>
            </a:r>
            <a:r>
              <a:rPr lang="en-US" altLang="zh-CN" dirty="0"/>
              <a:t>-using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dirty="0"/>
              <a:t>using</a:t>
            </a:r>
            <a:r>
              <a:rPr lang="zh-CN" altLang="en-US" sz="2000" dirty="0"/>
              <a:t>主要用在模板方面的别名。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6C19B5-134E-4898-A9F4-32DEE8888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907" y="227937"/>
            <a:ext cx="5278788" cy="624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28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声明</a:t>
            </a:r>
            <a:r>
              <a:rPr lang="en-US" altLang="zh-CN" dirty="0"/>
              <a:t>-</a:t>
            </a:r>
            <a:r>
              <a:rPr lang="en-US" altLang="zh-CN" dirty="0" err="1"/>
              <a:t>attribue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给代码添加属性。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8753C0-5354-4481-8B96-4CA936A1F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02" y="1478798"/>
            <a:ext cx="9017203" cy="390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11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声明</a:t>
            </a:r>
            <a:r>
              <a:rPr lang="en-US" altLang="zh-CN" dirty="0"/>
              <a:t>-</a:t>
            </a:r>
            <a:r>
              <a:rPr lang="en-US" altLang="zh-CN" dirty="0" err="1"/>
              <a:t>static_assert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编译时的断言，当断言不成立时，编译器报错。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A9E53B-9E48-4A88-B449-AD4A35BC0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11" y="1329195"/>
            <a:ext cx="5177890" cy="525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72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初始化</a:t>
            </a:r>
            <a:r>
              <a:rPr lang="en-US" altLang="zh-CN" dirty="0"/>
              <a:t>-</a:t>
            </a:r>
            <a:r>
              <a:rPr lang="zh-CN" altLang="en-US" dirty="0"/>
              <a:t>列表初始化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通过</a:t>
            </a:r>
            <a:r>
              <a:rPr lang="en-US" altLang="zh-CN" sz="2000" dirty="0"/>
              <a:t>{}</a:t>
            </a:r>
            <a:r>
              <a:rPr lang="zh-CN" altLang="en-US" sz="2000" dirty="0"/>
              <a:t>初始化。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A288B8-8770-42EB-AFFD-70DDAD830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46" y="1331824"/>
            <a:ext cx="4293703" cy="51257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EB9B6C-0989-4C7A-B95D-6B6C202AB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906" y="3010824"/>
            <a:ext cx="4917236" cy="141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4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初始化</a:t>
            </a:r>
            <a:r>
              <a:rPr lang="en-US" altLang="zh-CN" dirty="0"/>
              <a:t>-RVO</a:t>
            </a:r>
            <a:r>
              <a:rPr lang="zh-CN" altLang="en-US" dirty="0"/>
              <a:t>，</a:t>
            </a:r>
            <a:r>
              <a:rPr lang="en-US" altLang="zh-CN" dirty="0"/>
              <a:t>NRVO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dirty="0"/>
              <a:t>RVO Return Value Optimization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dirty="0"/>
              <a:t>NRVO Named Return Value Optimization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000" dirty="0"/>
              <a:t>通过</a:t>
            </a:r>
            <a:r>
              <a:rPr lang="en-US" altLang="zh-CN" sz="2000" dirty="0"/>
              <a:t>RVO</a:t>
            </a:r>
            <a:r>
              <a:rPr lang="zh-CN" altLang="en-US" sz="2000" dirty="0"/>
              <a:t>，</a:t>
            </a:r>
            <a:r>
              <a:rPr lang="en-US" altLang="zh-CN" sz="2000" dirty="0"/>
              <a:t>NRVO</a:t>
            </a:r>
            <a:r>
              <a:rPr lang="zh-CN" altLang="en-US" sz="2000" dirty="0"/>
              <a:t>可以省略返回值的拷贝或者移动构造，直接赋值。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D6BA0A-C1DD-4BE4-AF9B-2F00523A3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35" y="2103119"/>
            <a:ext cx="6860175" cy="337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49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函数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函数声明形式有以下二种，第一种是常规函数形式，第二种是拖尾函数形式。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1B3E39-F68E-497D-88FC-83C196142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93" y="1555015"/>
            <a:ext cx="8174492" cy="9927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E57ABD-B89B-441F-A169-CDCA62966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02" y="2660734"/>
            <a:ext cx="8846778" cy="12147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FDC0607-11B7-408A-B964-D23E9ECB5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59" y="4064755"/>
            <a:ext cx="8678850" cy="218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81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函数</a:t>
            </a:r>
            <a:r>
              <a:rPr lang="en-US" altLang="zh-CN" dirty="0"/>
              <a:t>-</a:t>
            </a:r>
            <a:r>
              <a:rPr lang="zh-CN" altLang="en-US" dirty="0"/>
              <a:t>参数默认值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函数参数可以设置默认值。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02B1EE-FEA0-400F-BA82-001F11B7E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94" y="1476442"/>
            <a:ext cx="8710987" cy="405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96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函数</a:t>
            </a:r>
            <a:r>
              <a:rPr lang="en-US" altLang="zh-CN" dirty="0"/>
              <a:t>-</a:t>
            </a:r>
            <a:r>
              <a:rPr lang="zh-CN" altLang="en-US" dirty="0"/>
              <a:t>可变函数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通过省略号</a:t>
            </a:r>
            <a:r>
              <a:rPr lang="en-US" altLang="zh-CN" sz="2000" dirty="0"/>
              <a:t>…</a:t>
            </a:r>
            <a:r>
              <a:rPr lang="zh-CN" altLang="en-US" sz="2000" dirty="0"/>
              <a:t>表示函数参数可变。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700BA8-F336-43C0-9800-01D8499D6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05" y="1609859"/>
            <a:ext cx="8584382" cy="20770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091FB9-B83E-4564-8F4C-BA3F51D25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05" y="4021705"/>
            <a:ext cx="6900614" cy="188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78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函数</a:t>
            </a:r>
            <a:r>
              <a:rPr lang="en-US" altLang="zh-CN" dirty="0"/>
              <a:t>-lambda</a:t>
            </a:r>
            <a:r>
              <a:rPr lang="zh-CN" altLang="en-US" dirty="0"/>
              <a:t>函数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dirty="0"/>
              <a:t>lambda</a:t>
            </a:r>
            <a:r>
              <a:rPr lang="zh-CN" altLang="en-US" sz="2000" dirty="0"/>
              <a:t>函数的形式如下，使用</a:t>
            </a:r>
            <a:r>
              <a:rPr lang="en-US" altLang="zh-CN" sz="2000" dirty="0"/>
              <a:t>lambda</a:t>
            </a:r>
            <a:r>
              <a:rPr lang="zh-CN" altLang="en-US" sz="2000" dirty="0"/>
              <a:t>函数可以获得比较好的性能优化。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3A27F5-2C98-41CB-992C-E17BA7B76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89" y="1281339"/>
            <a:ext cx="7290021" cy="26021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D91572-E275-47EE-8490-4E8983F87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69" y="3883500"/>
            <a:ext cx="3820601" cy="15793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A9ADBF-0541-4377-B457-FD61EC5D4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69" y="5618750"/>
            <a:ext cx="4538745" cy="95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4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29" y="227937"/>
            <a:ext cx="8596668" cy="849464"/>
          </a:xfrm>
        </p:spPr>
        <p:txBody>
          <a:bodyPr/>
          <a:lstStyle/>
          <a:p>
            <a:r>
              <a:rPr lang="zh-CN" altLang="en-US" dirty="0"/>
              <a:t>定义和声明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05CDD0-4657-4D56-A20A-BCA770F7630A}"/>
              </a:ext>
            </a:extLst>
          </p:cNvPr>
          <p:cNvSpPr txBox="1"/>
          <p:nvPr/>
        </p:nvSpPr>
        <p:spPr>
          <a:xfrm>
            <a:off x="337929" y="1077401"/>
            <a:ext cx="7354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变量的定义包含了声明，同时也包含了变量的实现，而声明则不包含实现，</a:t>
            </a:r>
            <a:r>
              <a:rPr lang="zh-CN" altLang="en-US" sz="2000" dirty="0">
                <a:solidFill>
                  <a:srgbClr val="FF0000"/>
                </a:solidFill>
              </a:rPr>
              <a:t>定义只允许有一个</a:t>
            </a:r>
            <a:r>
              <a:rPr lang="zh-CN" altLang="en-US" sz="2000" dirty="0"/>
              <a:t>不能重复，声明可以有多个。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0BBA58-5BCC-44DA-BA73-BC98853D8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23" y="1926865"/>
            <a:ext cx="8382764" cy="8392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80775D-0F3C-4133-8A41-167042DC3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23" y="3100184"/>
            <a:ext cx="8502033" cy="17789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006182B-E344-4AF5-AD96-5679864C4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23" y="5213207"/>
            <a:ext cx="8502033" cy="53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82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函数</a:t>
            </a:r>
            <a:r>
              <a:rPr lang="en-US" altLang="zh-CN" dirty="0"/>
              <a:t>-</a:t>
            </a:r>
            <a:r>
              <a:rPr lang="zh-CN" altLang="en-US" dirty="0"/>
              <a:t>操作符重载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通过操作符重载，可以在函数调用时使用操作符。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F2C66A-AC2D-4BBA-8DB5-430EB0C94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63" y="1436568"/>
            <a:ext cx="5705655" cy="507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867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函数</a:t>
            </a:r>
            <a:r>
              <a:rPr lang="en-US" altLang="zh-CN" dirty="0"/>
              <a:t>-</a:t>
            </a:r>
            <a:r>
              <a:rPr lang="zh-CN" altLang="en-US" dirty="0"/>
              <a:t>协程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协程也属于函数，协程解决了栈的跳转，而不像线程开销那么大。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3FA767-0303-4574-95DC-022EA7C75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2" y="1370294"/>
            <a:ext cx="4724552" cy="16313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3CDF46-278E-45C8-A907-4ED45A0F0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965" y="1460679"/>
            <a:ext cx="4614977" cy="13398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B13C74-3E07-40B3-A8A0-3E03B23E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544208"/>
            <a:ext cx="4543252" cy="27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567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语句</a:t>
            </a:r>
            <a:r>
              <a:rPr lang="en-US" altLang="zh-CN" dirty="0"/>
              <a:t>-if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现代</a:t>
            </a:r>
            <a:r>
              <a:rPr lang="en-US" altLang="zh-CN" sz="2000" dirty="0"/>
              <a:t>C++</a:t>
            </a:r>
            <a:r>
              <a:rPr lang="zh-CN" altLang="en-US" sz="2000" dirty="0"/>
              <a:t>的</a:t>
            </a:r>
            <a:r>
              <a:rPr lang="en-US" altLang="zh-CN" sz="2000" dirty="0"/>
              <a:t>if</a:t>
            </a:r>
            <a:r>
              <a:rPr lang="zh-CN" altLang="en-US" sz="2000" dirty="0"/>
              <a:t>语句增加了语句内初始化和</a:t>
            </a:r>
            <a:r>
              <a:rPr lang="en-US" altLang="zh-CN" sz="2000" dirty="0" err="1"/>
              <a:t>constexpr</a:t>
            </a:r>
            <a:r>
              <a:rPr lang="zh-CN" altLang="en-US" sz="2000" dirty="0"/>
              <a:t>（编译期决定）。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ECD8FF-1E10-49B3-82BB-E55733A67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44" y="1447272"/>
            <a:ext cx="8298211" cy="26754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3F8A8A-286E-40A3-B6A0-5C9C49A91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97" y="4220395"/>
            <a:ext cx="8502595" cy="154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20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语句</a:t>
            </a:r>
            <a:r>
              <a:rPr lang="en-US" altLang="zh-CN" dirty="0"/>
              <a:t>-switch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现代</a:t>
            </a:r>
            <a:r>
              <a:rPr lang="en-US" altLang="zh-CN" sz="2000" dirty="0"/>
              <a:t>C++</a:t>
            </a:r>
            <a:r>
              <a:rPr lang="zh-CN" altLang="en-US" sz="2000" dirty="0"/>
              <a:t>的</a:t>
            </a:r>
            <a:r>
              <a:rPr lang="en-US" altLang="zh-CN" sz="2000" dirty="0"/>
              <a:t>switch</a:t>
            </a:r>
            <a:r>
              <a:rPr lang="zh-CN" altLang="en-US" sz="2000" dirty="0"/>
              <a:t>语句增加了语句内初始化。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5E94DD-BCDF-4C71-99B5-18C213CE4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21" y="1291574"/>
            <a:ext cx="3339547" cy="545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77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语句</a:t>
            </a:r>
            <a:r>
              <a:rPr lang="en-US" altLang="zh-CN" dirty="0"/>
              <a:t>-for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现代</a:t>
            </a:r>
            <a:r>
              <a:rPr lang="en-US" altLang="zh-CN" sz="2000" dirty="0"/>
              <a:t>C++</a:t>
            </a:r>
            <a:r>
              <a:rPr lang="zh-CN" altLang="en-US" sz="2000" dirty="0"/>
              <a:t>的</a:t>
            </a:r>
            <a:r>
              <a:rPr lang="en-US" altLang="zh-CN" sz="2000" dirty="0"/>
              <a:t>for</a:t>
            </a:r>
            <a:r>
              <a:rPr lang="zh-CN" altLang="en-US" sz="2000" dirty="0"/>
              <a:t>语句增加了语句内初始化。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0C08B5-0246-4C3A-A697-20510F7E9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40" y="1903578"/>
            <a:ext cx="8045395" cy="50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359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语句</a:t>
            </a:r>
            <a:r>
              <a:rPr lang="en-US" altLang="zh-CN" dirty="0"/>
              <a:t>-</a:t>
            </a:r>
            <a:r>
              <a:rPr lang="en-US" altLang="zh-CN" dirty="0" err="1"/>
              <a:t>range_for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现代</a:t>
            </a:r>
            <a:r>
              <a:rPr lang="en-US" altLang="zh-CN" sz="2000" dirty="0"/>
              <a:t>C++</a:t>
            </a:r>
            <a:r>
              <a:rPr lang="zh-CN" altLang="en-US" sz="2000" dirty="0"/>
              <a:t>的增加了</a:t>
            </a:r>
            <a:r>
              <a:rPr lang="en-US" altLang="zh-CN" sz="2000" dirty="0" err="1"/>
              <a:t>range_for</a:t>
            </a:r>
            <a:r>
              <a:rPr lang="zh-CN" altLang="en-US" sz="2000" dirty="0"/>
              <a:t>语句。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3450DA-1452-4001-AFC1-B6DD5702E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66" y="1322245"/>
            <a:ext cx="5748793" cy="516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823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语句</a:t>
            </a:r>
            <a:r>
              <a:rPr lang="en-US" altLang="zh-CN" dirty="0"/>
              <a:t>-</a:t>
            </a:r>
            <a:r>
              <a:rPr lang="en-US" altLang="zh-CN" dirty="0" err="1"/>
              <a:t>while,do_while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dirty="0"/>
              <a:t>while</a:t>
            </a:r>
            <a:r>
              <a:rPr lang="zh-CN" altLang="en-US" sz="2000" dirty="0"/>
              <a:t>，</a:t>
            </a:r>
            <a:r>
              <a:rPr lang="en-US" altLang="zh-CN" sz="2000" dirty="0" err="1"/>
              <a:t>do_while</a:t>
            </a:r>
            <a:r>
              <a:rPr lang="zh-CN" altLang="en-US" sz="2000" dirty="0"/>
              <a:t>没有任何变化。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A5C428-CFEA-44AB-91A4-F5CB48807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31" y="1467016"/>
            <a:ext cx="6717258" cy="428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824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类是</a:t>
            </a:r>
            <a:r>
              <a:rPr lang="en-US" altLang="zh-CN" sz="2000" dirty="0"/>
              <a:t>C++</a:t>
            </a:r>
            <a:r>
              <a:rPr lang="zh-CN" altLang="en-US" sz="2000" dirty="0"/>
              <a:t>的主要组成部分，包括类的成员变量和函数。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0744FD-B885-4D0E-9A98-7611A421F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03" y="1555015"/>
            <a:ext cx="7327542" cy="23988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78712E-BD78-4EA2-AE90-108A93F5B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04" y="4181343"/>
            <a:ext cx="7327542" cy="171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8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en-US" altLang="zh-CN" dirty="0"/>
              <a:t>Union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dirty="0"/>
              <a:t>union</a:t>
            </a:r>
            <a:r>
              <a:rPr lang="zh-CN" altLang="en-US" sz="2000" dirty="0"/>
              <a:t>中的成员公用空间，选取最大成员空间大小。</a:t>
            </a:r>
            <a:r>
              <a:rPr lang="en-US" altLang="zh-CN" sz="2000" dirty="0"/>
              <a:t>C++</a:t>
            </a:r>
            <a:r>
              <a:rPr lang="zh-CN" altLang="en-US" sz="2000" dirty="0"/>
              <a:t>新标准中引入了</a:t>
            </a:r>
            <a:r>
              <a:rPr lang="en-US" altLang="zh-CN" sz="2000" dirty="0"/>
              <a:t>std::variant</a:t>
            </a:r>
            <a:r>
              <a:rPr lang="zh-CN" altLang="en-US" sz="2000" dirty="0"/>
              <a:t>，使用起来比</a:t>
            </a:r>
            <a:r>
              <a:rPr lang="en-US" altLang="zh-CN" sz="2000" dirty="0"/>
              <a:t>union</a:t>
            </a:r>
            <a:r>
              <a:rPr lang="zh-CN" altLang="en-US" sz="2000" dirty="0"/>
              <a:t>更方便。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E197BB-DD21-4204-AC3A-5012732AA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34" y="1609099"/>
            <a:ext cx="4111142" cy="32481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6FC41D-5FBB-4C75-873E-38DDD0CA5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34" y="5000590"/>
            <a:ext cx="6014885" cy="180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144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类</a:t>
            </a:r>
            <a:r>
              <a:rPr lang="en-US" altLang="zh-CN" dirty="0"/>
              <a:t>-</a:t>
            </a:r>
            <a:r>
              <a:rPr lang="zh-CN" altLang="en-US" dirty="0"/>
              <a:t>类的成员和位域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可以定义位域，通过</a:t>
            </a:r>
            <a:r>
              <a:rPr lang="en-US" altLang="zh-CN" sz="2000" dirty="0"/>
              <a:t>bit</a:t>
            </a:r>
            <a:r>
              <a:rPr lang="zh-CN" altLang="en-US" sz="2000" dirty="0"/>
              <a:t>位拼凑成变量类型，可以节省空间。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F8FEE4-2774-4795-8A53-189D64A91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54" y="1555015"/>
            <a:ext cx="8144703" cy="304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75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表达式</a:t>
            </a:r>
            <a:r>
              <a:rPr lang="en-US" altLang="zh-CN" dirty="0"/>
              <a:t>-</a:t>
            </a:r>
            <a:r>
              <a:rPr lang="en-US" altLang="zh-CN" dirty="0" err="1"/>
              <a:t>nullptr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05CDD0-4657-4D56-A20A-BCA770F7630A}"/>
              </a:ext>
            </a:extLst>
          </p:cNvPr>
          <p:cNvSpPr txBox="1"/>
          <p:nvPr/>
        </p:nvSpPr>
        <p:spPr>
          <a:xfrm>
            <a:off x="337929" y="1077401"/>
            <a:ext cx="4870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nullptr</a:t>
            </a:r>
            <a:r>
              <a:rPr lang="zh-CN" altLang="en-US" sz="2000" dirty="0"/>
              <a:t>用来替换之前的</a:t>
            </a:r>
            <a:r>
              <a:rPr lang="en-US" altLang="zh-CN" sz="2000" dirty="0"/>
              <a:t>NULL</a:t>
            </a:r>
            <a:r>
              <a:rPr lang="zh-CN" altLang="en-US" sz="2000" dirty="0"/>
              <a:t>和</a:t>
            </a:r>
            <a:r>
              <a:rPr lang="en-US" altLang="zh-CN" sz="2000" dirty="0"/>
              <a:t>0</a:t>
            </a:r>
            <a:r>
              <a:rPr lang="zh-CN" altLang="en-US" sz="2000" dirty="0"/>
              <a:t>作为空指针。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62D0AF-127F-47FF-8228-F41790E5E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18" y="1446733"/>
            <a:ext cx="8065285" cy="471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3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类</a:t>
            </a:r>
            <a:r>
              <a:rPr lang="en-US" altLang="zh-CN" dirty="0"/>
              <a:t>-</a:t>
            </a:r>
            <a:r>
              <a:rPr lang="zh-CN" altLang="en-US" dirty="0"/>
              <a:t>类的静态成员变量和函数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类的静态成员变量跟类的对象实际没有关系，只有一份实例。静态成员变量必须放在类外单独定义；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类的静态成员函数不能是</a:t>
            </a:r>
            <a:r>
              <a:rPr lang="en-US" altLang="zh-CN" sz="2000" dirty="0"/>
              <a:t>virtual</a:t>
            </a:r>
            <a:r>
              <a:rPr lang="zh-CN" altLang="en-US" sz="2000" dirty="0"/>
              <a:t>，</a:t>
            </a:r>
            <a:r>
              <a:rPr lang="en-US" altLang="zh-CN" sz="2000" dirty="0"/>
              <a:t>const</a:t>
            </a:r>
            <a:r>
              <a:rPr lang="zh-CN" altLang="en-US" sz="2000" dirty="0"/>
              <a:t>，</a:t>
            </a:r>
            <a:r>
              <a:rPr lang="en-US" altLang="zh-CN" sz="2000" dirty="0"/>
              <a:t>volatile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1F271FF-98CC-429B-B077-76FD78B79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20" y="2037687"/>
            <a:ext cx="8097698" cy="25258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4FC8D0C-90DD-44DA-9131-B895E7DB1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14" y="4618985"/>
            <a:ext cx="79152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77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类</a:t>
            </a:r>
            <a:r>
              <a:rPr lang="en-US" altLang="zh-CN" dirty="0"/>
              <a:t>-</a:t>
            </a:r>
            <a:r>
              <a:rPr lang="zh-CN" altLang="en-US" dirty="0"/>
              <a:t>类的模板成员函数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类的成员函数，甚至是构造函数也可以是模板。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EBAE0B-F0BD-4E35-8C66-A06E3106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35" y="1324183"/>
            <a:ext cx="6915874" cy="28733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39415F-6962-4441-B9F9-2726738BE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35" y="4265313"/>
            <a:ext cx="7423404" cy="270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91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类</a:t>
            </a:r>
            <a:r>
              <a:rPr lang="en-US" altLang="zh-CN" dirty="0"/>
              <a:t>-</a:t>
            </a:r>
            <a:r>
              <a:rPr lang="zh-CN" altLang="en-US" dirty="0"/>
              <a:t>类的模板成员变量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类的成员变量也可以是模板。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9B02AC-BBC2-4B2E-86A7-075C8D7EF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98" y="1324182"/>
            <a:ext cx="9201606" cy="294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756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类</a:t>
            </a:r>
            <a:r>
              <a:rPr lang="en-US" altLang="zh-CN" dirty="0"/>
              <a:t>-</a:t>
            </a:r>
            <a:r>
              <a:rPr lang="zh-CN" altLang="en-US" dirty="0"/>
              <a:t>类的继承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dirty="0"/>
              <a:t>struct</a:t>
            </a:r>
            <a:r>
              <a:rPr lang="zh-CN" altLang="en-US" sz="2000" dirty="0"/>
              <a:t>默认是公有继承，</a:t>
            </a:r>
            <a:r>
              <a:rPr lang="en-US" altLang="zh-CN" sz="2000" dirty="0"/>
              <a:t>class</a:t>
            </a:r>
            <a:r>
              <a:rPr lang="zh-CN" altLang="en-US" sz="2000" dirty="0"/>
              <a:t>默认是私有继承；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继承还可以是</a:t>
            </a:r>
            <a:r>
              <a:rPr lang="en-US" altLang="zh-CN" sz="2000" dirty="0"/>
              <a:t>private</a:t>
            </a:r>
            <a:r>
              <a:rPr lang="zh-CN" altLang="en-US" sz="2000" dirty="0"/>
              <a:t>，</a:t>
            </a:r>
            <a:r>
              <a:rPr lang="en-US" altLang="zh-CN" sz="2000" dirty="0"/>
              <a:t>protect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如果是</a:t>
            </a:r>
            <a:r>
              <a:rPr lang="en-US" altLang="zh-CN" sz="2000" dirty="0"/>
              <a:t>virtual</a:t>
            </a:r>
            <a:r>
              <a:rPr lang="zh-CN" altLang="en-US" sz="2000" dirty="0"/>
              <a:t>继承，则基类函数只有一份。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F3D9E7-3494-4C6F-A60F-0A5DB72FE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78" y="1878181"/>
            <a:ext cx="6043345" cy="17282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4D8B58-783C-4852-822B-F4A669FA7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78" y="3829160"/>
            <a:ext cx="6188072" cy="248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528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类</a:t>
            </a:r>
            <a:r>
              <a:rPr lang="en-US" altLang="zh-CN" dirty="0"/>
              <a:t>-</a:t>
            </a:r>
            <a:r>
              <a:rPr lang="zh-CN" altLang="en-US" dirty="0"/>
              <a:t>空类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空类占有一个字节，但在某些情况下会被优化掉。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66E789-776C-4C20-A9E0-F1CF7EA5A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46" y="1609902"/>
            <a:ext cx="8466924" cy="363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684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类</a:t>
            </a:r>
            <a:r>
              <a:rPr lang="en-US" altLang="zh-CN" dirty="0"/>
              <a:t>-</a:t>
            </a:r>
            <a:r>
              <a:rPr lang="zh-CN" altLang="en-US" dirty="0"/>
              <a:t>抽象类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包含纯虚函数的类称为抽象类。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9FD544-9C30-4E67-B6A7-C830AF61A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10" y="1348293"/>
            <a:ext cx="8640147" cy="448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564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类</a:t>
            </a:r>
            <a:r>
              <a:rPr lang="en-US" altLang="zh-CN" dirty="0"/>
              <a:t>-virtual</a:t>
            </a:r>
            <a:r>
              <a:rPr lang="zh-CN" altLang="en-US" dirty="0"/>
              <a:t>函数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dirty="0"/>
              <a:t>virtual</a:t>
            </a:r>
            <a:r>
              <a:rPr lang="zh-CN" altLang="en-US" sz="2000" dirty="0"/>
              <a:t>函数可以使用面向对象的多态；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对于继承而言，析构函数必须是</a:t>
            </a:r>
            <a:r>
              <a:rPr lang="en-US" altLang="zh-CN" sz="2000" dirty="0"/>
              <a:t>virtual</a:t>
            </a:r>
            <a:r>
              <a:rPr lang="zh-CN" altLang="en-US" sz="2000" dirty="0"/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AA7FDF-C32D-4DC1-B8B0-3E1670685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95" y="1601182"/>
            <a:ext cx="6147789" cy="490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924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类</a:t>
            </a:r>
            <a:r>
              <a:rPr lang="en-US" altLang="zh-CN" dirty="0"/>
              <a:t>-</a:t>
            </a:r>
            <a:r>
              <a:rPr lang="en-US" altLang="zh-CN" dirty="0" err="1"/>
              <a:t>overide</a:t>
            </a:r>
            <a:r>
              <a:rPr lang="zh-CN" altLang="en-US" dirty="0"/>
              <a:t>，</a:t>
            </a:r>
            <a:r>
              <a:rPr lang="en-US" altLang="zh-CN" dirty="0"/>
              <a:t>final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dirty="0" err="1"/>
              <a:t>overide</a:t>
            </a:r>
            <a:r>
              <a:rPr lang="zh-CN" altLang="en-US" sz="2000" dirty="0"/>
              <a:t>表明子类覆写对应基类的</a:t>
            </a:r>
            <a:r>
              <a:rPr lang="en-US" altLang="zh-CN" sz="2000" dirty="0"/>
              <a:t>virtual</a:t>
            </a:r>
            <a:r>
              <a:rPr lang="zh-CN" altLang="en-US" sz="2000" dirty="0"/>
              <a:t>函数；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dirty="0"/>
              <a:t>final</a:t>
            </a:r>
            <a:r>
              <a:rPr lang="zh-CN" altLang="en-US" sz="2000" dirty="0"/>
              <a:t>表明该</a:t>
            </a:r>
            <a:r>
              <a:rPr lang="en-US" altLang="zh-CN" sz="2000" dirty="0"/>
              <a:t>virtual</a:t>
            </a:r>
            <a:r>
              <a:rPr lang="zh-CN" altLang="en-US" sz="2000" dirty="0"/>
              <a:t>函数不能被子类覆写，或者放在子类继承中表明不能再被继承。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BD7ADD-B31C-443F-AD77-58654BAA9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21" y="1676720"/>
            <a:ext cx="8925780" cy="405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105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类</a:t>
            </a:r>
            <a:r>
              <a:rPr lang="en-US" altLang="zh-CN" dirty="0"/>
              <a:t>-</a:t>
            </a:r>
            <a:r>
              <a:rPr lang="zh-CN" altLang="en-US" dirty="0"/>
              <a:t>友元函数，友元类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13202" y="869017"/>
            <a:ext cx="9110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友元函数或者友元类能直接访问该类的私有成员。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1A8D5C-355C-4D9B-8CD1-BB7BFC8D8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60" y="1269127"/>
            <a:ext cx="7354004" cy="24445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8293AF-CD67-43F5-A003-8993DED0A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60" y="3851588"/>
            <a:ext cx="7354005" cy="277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837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类</a:t>
            </a:r>
            <a:r>
              <a:rPr lang="en-US" altLang="zh-CN" dirty="0"/>
              <a:t>-</a:t>
            </a:r>
            <a:r>
              <a:rPr lang="zh-CN" altLang="en-US" dirty="0"/>
              <a:t>构造函数和委托构造，继承构造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委托构造可以调用另一个构造函数；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继承构造直接利用子类的构造函数。</a:t>
            </a:r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BA4D4E-5541-4AD2-9686-510079AF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39" y="1636253"/>
            <a:ext cx="9039225" cy="1409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77C8EF-DEDF-4EB4-AB3E-43D12BD18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39" y="3118982"/>
            <a:ext cx="6148465" cy="34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48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29" y="227937"/>
            <a:ext cx="8596668" cy="849464"/>
          </a:xfrm>
        </p:spPr>
        <p:txBody>
          <a:bodyPr/>
          <a:lstStyle/>
          <a:p>
            <a:r>
              <a:rPr lang="zh-CN" altLang="en-US" dirty="0"/>
              <a:t>表达式</a:t>
            </a:r>
            <a:r>
              <a:rPr lang="en-US" altLang="zh-CN" dirty="0"/>
              <a:t>-</a:t>
            </a:r>
            <a:r>
              <a:rPr lang="en-US" altLang="zh-CN" dirty="0" err="1"/>
              <a:t>static_cast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05CDD0-4657-4D56-A20A-BCA770F7630A}"/>
              </a:ext>
            </a:extLst>
          </p:cNvPr>
          <p:cNvSpPr txBox="1"/>
          <p:nvPr/>
        </p:nvSpPr>
        <p:spPr>
          <a:xfrm>
            <a:off x="337929" y="1077401"/>
            <a:ext cx="3919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static_cast</a:t>
            </a:r>
            <a:r>
              <a:rPr lang="zh-CN" altLang="en-US" sz="2000" dirty="0"/>
              <a:t>调用系统自带的转换或者用户定义的转换，会生成对应的汇编指令。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ED6BF1-2B63-4EE1-850D-0488A3250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551" y="65837"/>
            <a:ext cx="4925018" cy="679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414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类</a:t>
            </a:r>
            <a:r>
              <a:rPr lang="en-US" altLang="zh-CN" dirty="0"/>
              <a:t>-</a:t>
            </a:r>
            <a:r>
              <a:rPr lang="zh-CN" altLang="en-US" dirty="0"/>
              <a:t>默认构造函数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不带任何参数的构造函数称为默认构造函数；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可以使用</a:t>
            </a:r>
            <a:r>
              <a:rPr lang="en-US" altLang="zh-CN" sz="2000" dirty="0"/>
              <a:t>=default</a:t>
            </a:r>
            <a:r>
              <a:rPr lang="zh-CN" altLang="en-US" sz="2000" dirty="0"/>
              <a:t>让编译器自动生成。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B69E30-3351-4476-8BB3-7FF602A10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00" y="1601182"/>
            <a:ext cx="4396651" cy="511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822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类</a:t>
            </a:r>
            <a:r>
              <a:rPr lang="en-US" altLang="zh-CN" dirty="0"/>
              <a:t>-</a:t>
            </a:r>
            <a:r>
              <a:rPr lang="zh-CN" altLang="en-US" dirty="0"/>
              <a:t>析构函数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析构函数是在类结束时释放占用的资源。</a:t>
            </a:r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6DEC17-11DE-46C6-BBC4-DA3617E17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99" y="1294077"/>
            <a:ext cx="6062476" cy="497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812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类</a:t>
            </a:r>
            <a:r>
              <a:rPr lang="en-US" altLang="zh-CN" dirty="0"/>
              <a:t>-</a:t>
            </a:r>
            <a:r>
              <a:rPr lang="zh-CN" altLang="en-US" dirty="0"/>
              <a:t>拷贝构造函数和赋值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拷贝构造函数执行的一般是深拷贝；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可通过让拷贝构造函数私有化，或者</a:t>
            </a:r>
            <a:r>
              <a:rPr lang="en-US" altLang="zh-CN" sz="2000" dirty="0"/>
              <a:t>=delete</a:t>
            </a:r>
            <a:r>
              <a:rPr lang="zh-CN" altLang="en-US" sz="2000" dirty="0"/>
              <a:t>禁止拷贝。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4B840E-157A-4F18-B111-529C1A860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49" y="1645289"/>
            <a:ext cx="5919747" cy="490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529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类</a:t>
            </a:r>
            <a:r>
              <a:rPr lang="en-US" altLang="zh-CN" dirty="0"/>
              <a:t>-</a:t>
            </a:r>
            <a:r>
              <a:rPr lang="zh-CN" altLang="en-US" dirty="0"/>
              <a:t>移动构造函数和赋值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移动构造函数执行的一般是浅拷贝；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能移动构造就尽量少拷贝构造；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可通过</a:t>
            </a:r>
            <a:r>
              <a:rPr lang="en-US" altLang="zh-CN" sz="2000" dirty="0"/>
              <a:t>std::move()</a:t>
            </a:r>
            <a:r>
              <a:rPr lang="zh-CN" altLang="en-US" sz="2000" dirty="0"/>
              <a:t>让左值转成右值强制移动构造。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AD8587-DBE0-4FBC-A79D-3ACA2AE4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97" y="1958289"/>
            <a:ext cx="3403158" cy="457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163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类</a:t>
            </a:r>
            <a:r>
              <a:rPr lang="en-US" altLang="zh-CN" dirty="0"/>
              <a:t>-explicit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13116-4A62-432C-B2EC-E6219DA2CE8B}"/>
              </a:ext>
            </a:extLst>
          </p:cNvPr>
          <p:cNvSpPr txBox="1"/>
          <p:nvPr/>
        </p:nvSpPr>
        <p:spPr>
          <a:xfrm>
            <a:off x="246489" y="954851"/>
            <a:ext cx="911001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/>
              <a:t>通过</a:t>
            </a:r>
            <a:r>
              <a:rPr lang="en-US" altLang="zh-CN" sz="2000" dirty="0"/>
              <a:t>explicit</a:t>
            </a:r>
            <a:r>
              <a:rPr lang="zh-CN" altLang="en-US" sz="2000" dirty="0"/>
              <a:t>防止编译器隐式转换。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5EDD41-0C7B-43D3-BC31-A13F6F7EB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96" y="1400703"/>
            <a:ext cx="6852668" cy="505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867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0CE2AE-CD87-4A50-912D-1A904A84BE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sz="6000" dirty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2203814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表达式</a:t>
            </a:r>
            <a:r>
              <a:rPr lang="en-US" altLang="zh-CN" dirty="0"/>
              <a:t>-</a:t>
            </a:r>
            <a:r>
              <a:rPr lang="en-US" altLang="zh-CN" dirty="0" err="1"/>
              <a:t>dynamic_cast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05CDD0-4657-4D56-A20A-BCA770F7630A}"/>
              </a:ext>
            </a:extLst>
          </p:cNvPr>
          <p:cNvSpPr txBox="1"/>
          <p:nvPr/>
        </p:nvSpPr>
        <p:spPr>
          <a:xfrm>
            <a:off x="337928" y="1077401"/>
            <a:ext cx="7589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dynamic_cast</a:t>
            </a:r>
            <a:r>
              <a:rPr lang="zh-CN" altLang="en-US" sz="2000" dirty="0"/>
              <a:t>是用来基类和子类之间的转换，转换不成功返回</a:t>
            </a:r>
            <a:r>
              <a:rPr lang="en-US" altLang="zh-CN" sz="2000" dirty="0" err="1"/>
              <a:t>nullptr</a:t>
            </a:r>
            <a:r>
              <a:rPr lang="zh-CN" altLang="en-US" sz="2000" dirty="0"/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162B52-E9E4-418E-ABC2-753871222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29" y="1926865"/>
            <a:ext cx="8860337" cy="435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20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表达式</a:t>
            </a:r>
            <a:r>
              <a:rPr lang="en-US" altLang="zh-CN" dirty="0"/>
              <a:t>-</a:t>
            </a:r>
            <a:r>
              <a:rPr lang="en-US" altLang="zh-CN" dirty="0" err="1"/>
              <a:t>const_cast</a:t>
            </a:r>
            <a:r>
              <a:rPr lang="zh-CN" altLang="en-US" dirty="0"/>
              <a:t>转换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05CDD0-4657-4D56-A20A-BCA770F7630A}"/>
              </a:ext>
            </a:extLst>
          </p:cNvPr>
          <p:cNvSpPr txBox="1"/>
          <p:nvPr/>
        </p:nvSpPr>
        <p:spPr>
          <a:xfrm>
            <a:off x="337929" y="1077401"/>
            <a:ext cx="4870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const_cast</a:t>
            </a:r>
            <a:r>
              <a:rPr lang="en-US" altLang="zh-CN" sz="2000" dirty="0"/>
              <a:t> </a:t>
            </a:r>
            <a:r>
              <a:rPr lang="zh-CN" altLang="en-US" sz="2000" dirty="0"/>
              <a:t>用来去掉常量的</a:t>
            </a:r>
            <a:r>
              <a:rPr lang="en-US" altLang="zh-CN" sz="2000" dirty="0"/>
              <a:t>const</a:t>
            </a:r>
            <a:r>
              <a:rPr lang="zh-CN" altLang="en-US" sz="2000" dirty="0"/>
              <a:t>修饰。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77B6AC-C1DA-42B1-A4B7-59314454A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04" y="1565884"/>
            <a:ext cx="6790849" cy="514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48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E2D46-074D-4B18-B4B8-CEF5BE5C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02" y="227937"/>
            <a:ext cx="8596668" cy="849464"/>
          </a:xfrm>
        </p:spPr>
        <p:txBody>
          <a:bodyPr/>
          <a:lstStyle/>
          <a:p>
            <a:r>
              <a:rPr lang="zh-CN" altLang="en-US" dirty="0"/>
              <a:t>表达式</a:t>
            </a:r>
            <a:r>
              <a:rPr lang="en-US" altLang="zh-CN" dirty="0"/>
              <a:t>-</a:t>
            </a:r>
            <a:r>
              <a:rPr lang="en-US" altLang="zh-CN" dirty="0" err="1"/>
              <a:t>reinterpret_cast</a:t>
            </a:r>
            <a:r>
              <a:rPr lang="zh-CN" altLang="en-US" dirty="0"/>
              <a:t>转换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05CDD0-4657-4D56-A20A-BCA770F7630A}"/>
              </a:ext>
            </a:extLst>
          </p:cNvPr>
          <p:cNvSpPr txBox="1"/>
          <p:nvPr/>
        </p:nvSpPr>
        <p:spPr>
          <a:xfrm>
            <a:off x="337929" y="1077401"/>
            <a:ext cx="4870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reinterpret_cast</a:t>
            </a:r>
            <a:r>
              <a:rPr lang="en-US" altLang="zh-CN" sz="2000" dirty="0"/>
              <a:t> </a:t>
            </a:r>
            <a:r>
              <a:rPr lang="zh-CN" altLang="en-US" sz="2000" dirty="0"/>
              <a:t>用来对内存重新解释。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595A924-C41C-4922-8341-B7FC1A8B2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29" y="1512647"/>
            <a:ext cx="9103143" cy="414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08096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3683</TotalTime>
  <Words>2995</Words>
  <Application>Microsoft Office PowerPoint</Application>
  <PresentationFormat>宽屏</PresentationFormat>
  <Paragraphs>302</Paragraphs>
  <Slides>65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9" baseType="lpstr">
      <vt:lpstr>-apple-system</vt:lpstr>
      <vt:lpstr>DejaVuSans</vt:lpstr>
      <vt:lpstr>DejaVuSansMono</vt:lpstr>
      <vt:lpstr>Helvetica Neue</vt:lpstr>
      <vt:lpstr>Menlo</vt:lpstr>
      <vt:lpstr>PingFang SC</vt:lpstr>
      <vt:lpstr>等线</vt:lpstr>
      <vt:lpstr>Arial</vt:lpstr>
      <vt:lpstr>Consolas</vt:lpstr>
      <vt:lpstr>Trebuchet MS</vt:lpstr>
      <vt:lpstr>Verdana</vt:lpstr>
      <vt:lpstr>Wingdings</vt:lpstr>
      <vt:lpstr>Wingdings 3</vt:lpstr>
      <vt:lpstr>平面</vt:lpstr>
      <vt:lpstr>现代C++概览</vt:lpstr>
      <vt:lpstr>基础类型</vt:lpstr>
      <vt:lpstr>变量</vt:lpstr>
      <vt:lpstr>定义和声明</vt:lpstr>
      <vt:lpstr>表达式-nullptr</vt:lpstr>
      <vt:lpstr>表达式-static_cast</vt:lpstr>
      <vt:lpstr>表达式-dynamic_cast</vt:lpstr>
      <vt:lpstr>表达式-const_cast转换</vt:lpstr>
      <vt:lpstr>表达式-reinterpret_cast转换</vt:lpstr>
      <vt:lpstr>表达式- &lt;=&gt;三路比较运算符</vt:lpstr>
      <vt:lpstr>表达式-左值</vt:lpstr>
      <vt:lpstr>表达式-右值（纯右值）</vt:lpstr>
      <vt:lpstr>表达式-右值（将亡值）</vt:lpstr>
      <vt:lpstr>声明-namespace</vt:lpstr>
      <vt:lpstr>声明-引用</vt:lpstr>
      <vt:lpstr>声明-引用折叠和完美转发</vt:lpstr>
      <vt:lpstr>声明-指针</vt:lpstr>
      <vt:lpstr>声明-函数指针</vt:lpstr>
      <vt:lpstr>声明-类成员指针</vt:lpstr>
      <vt:lpstr>声明-类成员函数指针</vt:lpstr>
      <vt:lpstr>声明-数组</vt:lpstr>
      <vt:lpstr>声明-structure binding</vt:lpstr>
      <vt:lpstr>声明-枚举</vt:lpstr>
      <vt:lpstr>声明-inline</vt:lpstr>
      <vt:lpstr>声明-cv（const和volatile）</vt:lpstr>
      <vt:lpstr>声明-constexpr</vt:lpstr>
      <vt:lpstr>声明-consteval</vt:lpstr>
      <vt:lpstr>声明-constinit</vt:lpstr>
      <vt:lpstr>声明-decltype</vt:lpstr>
      <vt:lpstr>声明-auto</vt:lpstr>
      <vt:lpstr>声明-using</vt:lpstr>
      <vt:lpstr>声明-attribue</vt:lpstr>
      <vt:lpstr>声明-static_assert</vt:lpstr>
      <vt:lpstr>初始化-列表初始化</vt:lpstr>
      <vt:lpstr>初始化-RVO，NRVO</vt:lpstr>
      <vt:lpstr>函数</vt:lpstr>
      <vt:lpstr>函数-参数默认值</vt:lpstr>
      <vt:lpstr>函数-可变函数</vt:lpstr>
      <vt:lpstr>函数-lambda函数</vt:lpstr>
      <vt:lpstr>函数-操作符重载</vt:lpstr>
      <vt:lpstr>函数-协程</vt:lpstr>
      <vt:lpstr>语句-if</vt:lpstr>
      <vt:lpstr>语句-switch</vt:lpstr>
      <vt:lpstr>语句-for</vt:lpstr>
      <vt:lpstr>语句-range_for</vt:lpstr>
      <vt:lpstr>语句-while,do_while</vt:lpstr>
      <vt:lpstr>类</vt:lpstr>
      <vt:lpstr>Union</vt:lpstr>
      <vt:lpstr>类-类的成员和位域</vt:lpstr>
      <vt:lpstr>类-类的静态成员变量和函数</vt:lpstr>
      <vt:lpstr>类-类的模板成员函数</vt:lpstr>
      <vt:lpstr>类-类的模板成员变量</vt:lpstr>
      <vt:lpstr>类-类的继承</vt:lpstr>
      <vt:lpstr>类-空类</vt:lpstr>
      <vt:lpstr>类-抽象类</vt:lpstr>
      <vt:lpstr>类-virtual函数</vt:lpstr>
      <vt:lpstr>类-overide，final</vt:lpstr>
      <vt:lpstr>类-友元函数，友元类</vt:lpstr>
      <vt:lpstr>类-构造函数和委托构造，继承构造</vt:lpstr>
      <vt:lpstr>类-默认构造函数</vt:lpstr>
      <vt:lpstr>类-析构函数</vt:lpstr>
      <vt:lpstr>类-拷贝构造函数和赋值</vt:lpstr>
      <vt:lpstr>类-移动构造函数和赋值</vt:lpstr>
      <vt:lpstr>类-explicit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现代C++基本语法</dc:title>
  <dc:creator>陶 思敏</dc:creator>
  <cp:lastModifiedBy>陶 思敏</cp:lastModifiedBy>
  <cp:revision>426</cp:revision>
  <dcterms:created xsi:type="dcterms:W3CDTF">2021-06-05T06:58:09Z</dcterms:created>
  <dcterms:modified xsi:type="dcterms:W3CDTF">2021-06-11T10:13:56Z</dcterms:modified>
</cp:coreProperties>
</file>